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90" r:id="rId4"/>
    <p:sldId id="298" r:id="rId5"/>
    <p:sldId id="267" r:id="rId6"/>
    <p:sldId id="260" r:id="rId7"/>
    <p:sldId id="284" r:id="rId8"/>
    <p:sldId id="279" r:id="rId9"/>
    <p:sldId id="301" r:id="rId10"/>
    <p:sldId id="294" r:id="rId11"/>
    <p:sldId id="302" r:id="rId12"/>
    <p:sldId id="299" r:id="rId13"/>
    <p:sldId id="275" r:id="rId14"/>
    <p:sldId id="280" r:id="rId15"/>
    <p:sldId id="288" r:id="rId16"/>
    <p:sldId id="291" r:id="rId17"/>
    <p:sldId id="292" r:id="rId18"/>
    <p:sldId id="289" r:id="rId19"/>
    <p:sldId id="295" r:id="rId20"/>
    <p:sldId id="296" r:id="rId21"/>
    <p:sldId id="270" r:id="rId22"/>
    <p:sldId id="282" r:id="rId23"/>
    <p:sldId id="272" r:id="rId24"/>
    <p:sldId id="273" r:id="rId25"/>
    <p:sldId id="286" r:id="rId26"/>
    <p:sldId id="287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pos="7174" userDrawn="1">
          <p15:clr>
            <a:srgbClr val="A4A3A4"/>
          </p15:clr>
        </p15:guide>
        <p15:guide id="6" orient="horz" pos="84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94B0BA-4F73-9866-6470-8994105B4F31}" name="Benedikt Ströbl" initials="BS" userId="Benedikt Ströbl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6EE"/>
    <a:srgbClr val="6EAADC"/>
    <a:srgbClr val="6EA8DC"/>
    <a:srgbClr val="6EA9DC"/>
    <a:srgbClr val="D3524D"/>
    <a:srgbClr val="C00000"/>
    <a:srgbClr val="BA0020"/>
    <a:srgbClr val="BF0021"/>
    <a:srgbClr val="945200"/>
    <a:srgbClr val="964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732B2-BEE5-DF4D-A0D4-DA13B73C31E8}" v="1992" dt="2022-12-06T11:13:29.247"/>
    <p1510:client id="{460AAD46-8D5B-7643-B0CC-2C28DEE3C6ED}" v="3990" dt="2022-12-06T09:37:34.716"/>
    <p1510:client id="{A1EE8EF9-08FB-8060-2940-697581D7CEB3}" v="139" vWet="140" dt="2022-12-05T16:59:43.449"/>
    <p1510:client id="{F6BDEC89-A7D2-46EC-81F7-A8C4314975CF}" v="8794" dt="2022-12-06T09:27:03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5"/>
    <p:restoredTop sz="94640"/>
  </p:normalViewPr>
  <p:slideViewPr>
    <p:cSldViewPr snapToGrid="0">
      <p:cViewPr varScale="1">
        <p:scale>
          <a:sx n="102" d="100"/>
          <a:sy n="102" d="100"/>
        </p:scale>
        <p:origin x="368" y="184"/>
      </p:cViewPr>
      <p:guideLst>
        <p:guide orient="horz" pos="336"/>
        <p:guide pos="3840"/>
        <p:guide pos="529"/>
        <p:guide orient="horz" pos="3997"/>
        <p:guide pos="7174"/>
        <p:guide orient="horz" pos="84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öslein" userId="b94dca77955ee218" providerId="LiveId" clId="{0E4388B0-9178-C04D-8CE8-A56F5486267A}"/>
    <pc:docChg chg="custSel modSld">
      <pc:chgData name="Victor Möslein" userId="b94dca77955ee218" providerId="LiveId" clId="{0E4388B0-9178-C04D-8CE8-A56F5486267A}" dt="2022-12-06T11:18:22.737" v="154" actId="20577"/>
      <pc:docMkLst>
        <pc:docMk/>
      </pc:docMkLst>
      <pc:sldChg chg="modSp mod">
        <pc:chgData name="Victor Möslein" userId="b94dca77955ee218" providerId="LiveId" clId="{0E4388B0-9178-C04D-8CE8-A56F5486267A}" dt="2022-12-06T11:18:19.995" v="150" actId="20577"/>
        <pc:sldMkLst>
          <pc:docMk/>
          <pc:sldMk cId="3856482971" sldId="260"/>
        </pc:sldMkLst>
        <pc:spChg chg="mod">
          <ac:chgData name="Victor Möslein" userId="b94dca77955ee218" providerId="LiveId" clId="{0E4388B0-9178-C04D-8CE8-A56F5486267A}" dt="2022-12-06T11:18:19.995" v="150" actId="20577"/>
          <ac:spMkLst>
            <pc:docMk/>
            <pc:sldMk cId="3856482971" sldId="260"/>
            <ac:spMk id="2" creationId="{4093C56F-C21A-430F-8AE3-3690E0480EF0}"/>
          </ac:spMkLst>
        </pc:spChg>
      </pc:sldChg>
      <pc:sldChg chg="modSp mod">
        <pc:chgData name="Victor Möslein" userId="b94dca77955ee218" providerId="LiveId" clId="{0E4388B0-9178-C04D-8CE8-A56F5486267A}" dt="2022-12-06T11:16:47.884" v="110" actId="20577"/>
        <pc:sldMkLst>
          <pc:docMk/>
          <pc:sldMk cId="652737547" sldId="280"/>
        </pc:sldMkLst>
        <pc:spChg chg="mod">
          <ac:chgData name="Victor Möslein" userId="b94dca77955ee218" providerId="LiveId" clId="{0E4388B0-9178-C04D-8CE8-A56F5486267A}" dt="2022-12-06T11:16:47.884" v="110" actId="20577"/>
          <ac:spMkLst>
            <pc:docMk/>
            <pc:sldMk cId="652737547" sldId="280"/>
            <ac:spMk id="41" creationId="{524AA48C-30D7-1A1B-AA8E-D5EEC8ED9780}"/>
          </ac:spMkLst>
        </pc:spChg>
      </pc:sldChg>
      <pc:sldChg chg="delSp modSp mod">
        <pc:chgData name="Victor Möslein" userId="b94dca77955ee218" providerId="LiveId" clId="{0E4388B0-9178-C04D-8CE8-A56F5486267A}" dt="2022-12-06T11:18:22.737" v="154" actId="20577"/>
        <pc:sldMkLst>
          <pc:docMk/>
          <pc:sldMk cId="314559779" sldId="284"/>
        </pc:sldMkLst>
        <pc:spChg chg="mod">
          <ac:chgData name="Victor Möslein" userId="b94dca77955ee218" providerId="LiveId" clId="{0E4388B0-9178-C04D-8CE8-A56F5486267A}" dt="2022-12-06T11:18:22.737" v="154" actId="20577"/>
          <ac:spMkLst>
            <pc:docMk/>
            <pc:sldMk cId="314559779" sldId="284"/>
            <ac:spMk id="2" creationId="{4093C56F-C21A-430F-8AE3-3690E0480EF0}"/>
          </ac:spMkLst>
        </pc:spChg>
        <pc:spChg chg="mod">
          <ac:chgData name="Victor Möslein" userId="b94dca77955ee218" providerId="LiveId" clId="{0E4388B0-9178-C04D-8CE8-A56F5486267A}" dt="2022-12-06T11:17:22.042" v="122" actId="1038"/>
          <ac:spMkLst>
            <pc:docMk/>
            <pc:sldMk cId="314559779" sldId="284"/>
            <ac:spMk id="6" creationId="{5D65A993-3CAE-B240-65F4-B1A6DADC5CEF}"/>
          </ac:spMkLst>
        </pc:spChg>
        <pc:cxnChg chg="del">
          <ac:chgData name="Victor Möslein" userId="b94dca77955ee218" providerId="LiveId" clId="{0E4388B0-9178-C04D-8CE8-A56F5486267A}" dt="2022-12-06T11:17:13.579" v="114" actId="478"/>
          <ac:cxnSpMkLst>
            <pc:docMk/>
            <pc:sldMk cId="314559779" sldId="284"/>
            <ac:cxnSpMk id="13" creationId="{DF149F49-6211-9DA0-B9AE-4A3EACD464F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245E4-2F67-49C8-BC6F-44D9FD4CF36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CDA2F-65A4-4F96-91EA-EFE946326D8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1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9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0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CDA2F-65A4-4F96-91EA-EFE946326D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5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38A8-F486-42FF-AF65-53D22D14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8F54-D3DD-4883-9833-426170C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47D4-9EDF-4DF2-ADD2-2136F41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B4185-0F66-4DDA-A82C-891B5EE5DF59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C9FF-0459-487D-887D-8E61D3B6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6F46-06D5-4AF5-81BE-F7F7CC0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17D0-F163-4B23-BDB9-8382FB4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F9C0E-DCEF-4925-AFFB-DF22F1B8D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DDD8-8288-49A1-A794-DBCF3091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1D5F12-157E-4848-B04F-FA21E7F8A853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E6F-B408-44C8-968A-FE4B5C26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FD7E7-7351-4C02-A9A8-B4EAA967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57310-CC7F-4FCC-BF3A-A0FDCFCD2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9AAA-8981-4274-B531-601923C1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79AAE-6A92-472A-87C5-ACC2B133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21ED8D-9D6D-4EDE-A725-53F4EC6A6A08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536F-B27D-46C8-8770-0406A20C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01F4-0CD2-4C11-9E59-3EF60DA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7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38A8-F486-42FF-AF65-53D22D14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28F54-D3DD-4883-9833-426170C3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47D4-9EDF-4DF2-ADD2-2136F41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5702F0-BC2B-4171-B2E9-0AAC55CB2D1D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C9FF-0459-487D-887D-8E61D3B6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16F46-06D5-4AF5-81BE-F7F7CC0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2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508-D894-4629-A097-BC1FED2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3E4F-7BA8-4896-B06C-F7347947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BA8C1-2270-4875-8B41-7ADD8F4D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C16D59-27BB-44D4-98AF-9E9B07FC6176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B6B-8513-43AF-863D-9493AF69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0D2-DB21-4665-921E-683EE3CE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96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A1A1-9075-4D3E-B5B7-6DE1032B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6001-292C-47D6-B166-008B5EDD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8234-8EB7-464D-A2AB-96CB04B2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BB3DBF-6718-4FF6-A129-6A8A1BD2CBEB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D98C-3705-41F9-A789-25A6C606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E279-A69C-4F45-8C53-75542A5B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200C-CCB4-49B2-9D46-486A7C8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CAA8-B392-46B9-AC2E-F9D93B461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2DC3-25ED-4544-80B5-8A68ABF14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BEAD3-CED2-4A74-B9D2-35187F2F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63E74-3DFF-41AD-8E04-8BAE4158B3A6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F694-50D4-435D-8B7E-4F80157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0AC31-F4A5-4253-BAE8-8037CCB9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77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30A7-2DD4-47E1-BB68-65A6218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2E55-98FE-4188-9531-FA89AB4E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553D6-340A-449D-AF66-8E5DC631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C05B6-0868-427E-A42F-8B2D59E85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6DFA6-0704-4DB5-9241-896506912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20CC1-E1FE-4B64-BD77-FFDF7D54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109C43-3C3D-4DF3-9A82-240DBC9E0306}" type="datetime1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0BDA5-7965-4122-81A6-D767953C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FDBB9-732E-4C8C-8E8E-0758C7E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639F-D6BE-4367-AF30-C0353FB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09C4-EEF8-4A69-8552-8AF40D5E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E2ED8B-8C26-487E-B48F-3216E37A3438}" type="datetime1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7029-311C-427D-822D-83D40BC1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86D0A-1D25-4DFC-9A11-344ED6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61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FD2DE-BC33-48AD-BF0F-76D7ECD4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FF90-47B9-46A5-B0AE-47DAA47ECB98}" type="datetime1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ED27B-F39B-4CA4-9B87-C2D13A23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5A2A-63D7-42B2-916E-70C6C0F6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92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B470-784C-472D-A3D0-4156DF6E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6D2B-BE62-441C-A443-3EB4D0B1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615AF-2225-491D-9566-924C8FDE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3456-F9E1-484F-A233-A7D006C7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4ECFA2-93CF-4BB6-961A-312CFC308232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78A5-EB80-4C91-8510-127269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24F5-1319-4B93-BFD6-3998E9C8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2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508-D894-4629-A097-BC1FED2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D3E4F-7BA8-4896-B06C-F73479479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BA8C1-2270-4875-8B41-7ADD8F4D0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A2A7B9-E3CC-4A13-947C-9FFBC12B9091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B6B-8513-43AF-863D-9493AF69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70D2-DB21-4665-921E-683EE3CE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0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D6B-0A86-4168-B42E-0DA6350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D33CE-E091-4E08-BCEA-FD8604E0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57C1C-EC8C-4CCC-9416-3D3B249D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25E1F-F4EC-4F43-BF12-A482A6D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9B200A-139E-4864-8BB2-6E4121184EF0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38EDA-F35C-4E63-A279-184955C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557B-E4F7-4575-87F4-93672AB7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17D0-F163-4B23-BDB9-8382FB4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F9C0E-DCEF-4925-AFFB-DF22F1B8D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DDD8-8288-49A1-A794-DBCF3091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1DE1E1-16D1-434E-B73F-E867466D266C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2E6F-B408-44C8-968A-FE4B5C26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FD7E7-7351-4C02-A9A8-B4EAA967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1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57310-CC7F-4FCC-BF3A-A0FDCFCD2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9AAA-8981-4274-B531-601923C1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79AAE-6A92-472A-87C5-ACC2B133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B6178-3F65-4046-93F8-F82DA4854341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4536F-B27D-46C8-8770-0406A20C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01F4-0CD2-4C11-9E59-3EF60DA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A1A1-9075-4D3E-B5B7-6DE1032B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76001-292C-47D6-B166-008B5EDDE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F8234-8EB7-464D-A2AB-96CB04B2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AE5D2B-3F9E-44B1-A529-BD303C6A4202}" type="datetime1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D98C-3705-41F9-A789-25A6C606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0E279-A69C-4F45-8C53-75542A5B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0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200C-CCB4-49B2-9D46-486A7C8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CAA8-B392-46B9-AC2E-F9D93B461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2DC3-25ED-4544-80B5-8A68ABF14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BEAD3-CED2-4A74-B9D2-35187F2F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68287F-A9B2-4BD7-B3E7-AF66BE784924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AF694-50D4-435D-8B7E-4F80157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0AC31-F4A5-4253-BAE8-8037CCB9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30A7-2DD4-47E1-BB68-65A6218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62E55-98FE-4188-9531-FA89AB4E6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553D6-340A-449D-AF66-8E5DC6316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C05B6-0868-427E-A42F-8B2D59E85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6DFA6-0704-4DB5-9241-896506912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20CC1-E1FE-4B64-BD77-FFDF7D54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DC8D6-B135-4433-87F1-7EE52454BD61}" type="datetime1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0BDA5-7965-4122-81A6-D767953C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FDBB9-732E-4C8C-8E8E-0758C7E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639F-D6BE-4367-AF30-C0353FB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09C4-EEF8-4A69-8552-8AF40D5E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F3CC1C-24DC-48CC-BEA9-CB21ED8FDFCB}" type="datetime1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7029-311C-427D-822D-83D40BC1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86D0A-1D25-4DFC-9A11-344ED635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6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FD2DE-BC33-48AD-BF0F-76D7ECD4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1F5C27-800A-4833-8198-2C792568B633}" type="datetime1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ED27B-F39B-4CA4-9B87-C2D13A23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85A2A-63D7-42B2-916E-70C6C0F6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96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B470-784C-472D-A3D0-4156DF6E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E6D2B-BE62-441C-A443-3EB4D0B1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615AF-2225-491D-9566-924C8FDE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3456-F9E1-484F-A233-A7D006C7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5E6DB-9A2C-418D-BD90-263782110158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378A5-EB80-4C91-8510-127269A7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124F5-1319-4B93-BFD6-3998E9C8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7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7D6B-0A86-4168-B42E-0DA63509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D33CE-E091-4E08-BCEA-FD8604E0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57C1C-EC8C-4CCC-9416-3D3B249D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25E1F-F4EC-4F43-BF12-A482A6DF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977752-3A5B-4961-BB21-61C3CE264029}" type="datetime1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38EDA-F35C-4E63-A279-184955C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557B-E4F7-4575-87F4-93672AB7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A37D2-5D7E-4837-BAE1-2EC99011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59306-AE69-4DEA-A146-CD1CAAC5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8EC4-E289-4EA0-960E-818EDA19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6E0F21C-69D1-40AB-BDD0-876FB19AED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21" y="6376736"/>
            <a:ext cx="2083279" cy="24919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9CEBD7-DA31-17DD-8909-640D6CDABF82}"/>
              </a:ext>
            </a:extLst>
          </p:cNvPr>
          <p:cNvSpPr txBox="1">
            <a:spLocks/>
          </p:cNvSpPr>
          <p:nvPr userDrawn="1"/>
        </p:nvSpPr>
        <p:spPr>
          <a:xfrm>
            <a:off x="129540" y="63715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02D9DD-37FA-4F46-8414-D2C6C6B955F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A37D2-5D7E-4837-BAE1-2EC99011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59306-AE69-4DEA-A146-CD1CAAC52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88EC4-E289-4EA0-960E-818EDA19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68D7-E0F9-463C-A016-75E75FF5A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2D9DD-37FA-4F46-8414-D2C6C6B955F3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6E0F21C-69D1-40AB-BDD0-876FB19AED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21" y="6376736"/>
            <a:ext cx="2083279" cy="24919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A4276F4-24C3-887A-7288-984DA8277021}"/>
              </a:ext>
            </a:extLst>
          </p:cNvPr>
          <p:cNvSpPr txBox="1">
            <a:spLocks/>
          </p:cNvSpPr>
          <p:nvPr userDrawn="1"/>
        </p:nvSpPr>
        <p:spPr>
          <a:xfrm>
            <a:off x="129540" y="63715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02D9DD-37FA-4F46-8414-D2C6C6B955F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em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emf"/><Relationship Id="rId9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9.emf"/><Relationship Id="rId7" Type="http://schemas.openxmlformats.org/officeDocument/2006/relationships/image" Target="../media/image15.emf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emf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enix.org/system/files/sec22-jain.pdf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hyperlink" Target="https://ietresearch.onlinelibrary.wiley.com/doi/epdf/10.1049/cit2.12028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pdf/1703.04318.pdf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hyperlink" Target="https://viso.ai/deep-learning/adversarial-machine-learning/" TargetMode="External"/><Relationship Id="rId4" Type="http://schemas.openxmlformats.org/officeDocument/2006/relationships/hyperlink" Target="https://www.youtube.com/watch?v=z57i2GVcdww&amp;ab_channel=JuliaSilge" TargetMode="External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69EA-368B-4972-AA69-C96B68FE0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00" y="1827213"/>
            <a:ext cx="10978322" cy="2387600"/>
          </a:xfrm>
        </p:spPr>
        <p:txBody>
          <a:bodyPr/>
          <a:lstStyle/>
          <a:p>
            <a:pPr algn="l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Adversarial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FE892-FBEB-4B98-8790-A0AF0FF99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600" y="4306888"/>
            <a:ext cx="10134600" cy="843790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to do when things break because a malicious actor is fooling your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93DFF-E113-4ED0-B98D-D51AB5D36A05}"/>
              </a:ext>
            </a:extLst>
          </p:cNvPr>
          <p:cNvSpPr txBox="1"/>
          <p:nvPr/>
        </p:nvSpPr>
        <p:spPr>
          <a:xfrm>
            <a:off x="753393" y="5344069"/>
            <a:ext cx="248911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latin typeface="Cambria"/>
                <a:ea typeface="Cambria"/>
              </a:rPr>
              <a:t>Dinah Rabe, MDS 2023</a:t>
            </a:r>
            <a:endParaRPr lang="en-US" sz="1400">
              <a:latin typeface="Cambria"/>
              <a:ea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6D786-B57E-4361-84FF-5C5731201256}"/>
              </a:ext>
            </a:extLst>
          </p:cNvPr>
          <p:cNvSpPr txBox="1"/>
          <p:nvPr/>
        </p:nvSpPr>
        <p:spPr>
          <a:xfrm>
            <a:off x="753393" y="5651846"/>
            <a:ext cx="2245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Cambria" panose="02040503050406030204" pitchFamily="18" charset="0"/>
                <a:ea typeface="Cambria" panose="02040503050406030204" pitchFamily="18" charset="0"/>
              </a:rPr>
              <a:t>Victor Möslein, MDS 2023</a:t>
            </a:r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1CC17-1A9E-44D9-8502-65604240A4C6}"/>
              </a:ext>
            </a:extLst>
          </p:cNvPr>
          <p:cNvSpPr txBox="1"/>
          <p:nvPr/>
        </p:nvSpPr>
        <p:spPr>
          <a:xfrm>
            <a:off x="753393" y="5036292"/>
            <a:ext cx="728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GB" sz="1400" b="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Deep Learning – Assignment 3 – December </a:t>
            </a:r>
            <a:r>
              <a:rPr lang="en-GB" sz="140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en-GB" sz="1400" b="0" i="0" baseline="3000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GB" sz="1400" b="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2022</a:t>
            </a:r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3DCC9-33A1-04D1-5AB8-20D7C9B446A6}"/>
              </a:ext>
            </a:extLst>
          </p:cNvPr>
          <p:cNvSpPr txBox="1"/>
          <p:nvPr/>
        </p:nvSpPr>
        <p:spPr>
          <a:xfrm>
            <a:off x="2862697" y="5344069"/>
            <a:ext cx="317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Cambria" panose="02040503050406030204" pitchFamily="18" charset="0"/>
                <a:ea typeface="Cambria" panose="02040503050406030204" pitchFamily="18" charset="0"/>
              </a:rPr>
              <a:t>Johannes </a:t>
            </a:r>
            <a:r>
              <a:rPr lang="de-DE" sz="1400" err="1">
                <a:latin typeface="Cambria" panose="02040503050406030204" pitchFamily="18" charset="0"/>
                <a:ea typeface="Cambria" panose="02040503050406030204" pitchFamily="18" charset="0"/>
              </a:rPr>
              <a:t>Halkenhäußer</a:t>
            </a:r>
            <a:r>
              <a:rPr lang="de-DE" sz="1400">
                <a:latin typeface="Cambria" panose="02040503050406030204" pitchFamily="18" charset="0"/>
                <a:ea typeface="Cambria" panose="02040503050406030204" pitchFamily="18" charset="0"/>
              </a:rPr>
              <a:t>, MDS 2023</a:t>
            </a:r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1315-BA0C-82CD-F6DA-4CDB6E7FD7A8}"/>
              </a:ext>
            </a:extLst>
          </p:cNvPr>
          <p:cNvSpPr txBox="1"/>
          <p:nvPr/>
        </p:nvSpPr>
        <p:spPr>
          <a:xfrm>
            <a:off x="2862697" y="5651846"/>
            <a:ext cx="2245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>
                <a:latin typeface="Cambria" panose="02040503050406030204" pitchFamily="18" charset="0"/>
                <a:ea typeface="Cambria" panose="02040503050406030204" pitchFamily="18" charset="0"/>
              </a:rPr>
              <a:t>Benedikt Ströbl, MDS 2023</a:t>
            </a:r>
            <a:endParaRPr lang="en-US" sz="1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0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8440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The security of machine learning models is evaluated considering the goals and capabilities of the adversary</a:t>
            </a:r>
            <a:endParaRPr lang="en-US" sz="3600"/>
          </a:p>
        </p:txBody>
      </p:sp>
      <p:sp>
        <p:nvSpPr>
          <p:cNvPr id="16" name="Textfeld 30">
            <a:extLst>
              <a:ext uri="{FF2B5EF4-FFF2-40B4-BE49-F238E27FC236}">
                <a16:creationId xmlns:a16="http://schemas.microsoft.com/office/drawing/2014/main" id="{ECDA4075-D8EC-D83A-DBFF-E96D4A1E1FC5}"/>
              </a:ext>
            </a:extLst>
          </p:cNvPr>
          <p:cNvSpPr txBox="1"/>
          <p:nvPr/>
        </p:nvSpPr>
        <p:spPr>
          <a:xfrm>
            <a:off x="647700" y="6421438"/>
            <a:ext cx="833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A., &amp; Mukhopadhyay, D. (2018). Adversarial attacks and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survey.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arXiv:1810.00069.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Kurakin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Goodfellow, I.,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Bengio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(2016). Adversarial machine learning at scale.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arXiv:1611.01236.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Mehnaz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Dibbo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V., De Viti, R., Kabir, E., Brandenburg, B. B.,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Mangard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... &amp; Schneider, T. (2022). Are your sensitive attributes private? Novel model inversion attribute inference attacks on classification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63A83-2B24-1C95-7998-FE4594BEB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1" r="37628"/>
          <a:stretch/>
        </p:blipFill>
        <p:spPr>
          <a:xfrm>
            <a:off x="-3917579" y="1232878"/>
            <a:ext cx="273497" cy="495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1E0B-FFE8-C15D-49C6-142F9CC3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3" r="68568"/>
          <a:stretch/>
        </p:blipFill>
        <p:spPr>
          <a:xfrm>
            <a:off x="-2524444" y="1240223"/>
            <a:ext cx="254435" cy="495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9805A-374E-B758-F2D1-C466519AD5D0}"/>
              </a:ext>
            </a:extLst>
          </p:cNvPr>
          <p:cNvSpPr txBox="1"/>
          <p:nvPr/>
        </p:nvSpPr>
        <p:spPr>
          <a:xfrm>
            <a:off x="1372283" y="1754890"/>
            <a:ext cx="402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Example attack 1: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Target class 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41E65156-E367-371D-676C-8471F827ED6D}"/>
              </a:ext>
            </a:extLst>
          </p:cNvPr>
          <p:cNvCxnSpPr>
            <a:cxnSpLocks/>
          </p:cNvCxnSpPr>
          <p:nvPr/>
        </p:nvCxnSpPr>
        <p:spPr>
          <a:xfrm>
            <a:off x="938822" y="2068001"/>
            <a:ext cx="4536000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74">
            <a:extLst>
              <a:ext uri="{FF2B5EF4-FFF2-40B4-BE49-F238E27FC236}">
                <a16:creationId xmlns:a16="http://schemas.microsoft.com/office/drawing/2014/main" id="{F59629F4-C35F-E310-A6C8-48358E933BAA}"/>
              </a:ext>
            </a:extLst>
          </p:cNvPr>
          <p:cNvSpPr txBox="1"/>
          <p:nvPr/>
        </p:nvSpPr>
        <p:spPr>
          <a:xfrm>
            <a:off x="802901" y="2502128"/>
            <a:ext cx="45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Generate adversarial data samples to maximize the probability of mis-classification to a specific target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FDB50-0582-2156-A030-A34633A6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89" y="3114395"/>
            <a:ext cx="3458640" cy="56754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2CF480-2A9D-A32B-0082-1CBFE0D3ED2A}"/>
              </a:ext>
            </a:extLst>
          </p:cNvPr>
          <p:cNvGrpSpPr/>
          <p:nvPr/>
        </p:nvGrpSpPr>
        <p:grpSpPr>
          <a:xfrm>
            <a:off x="-3952332" y="640088"/>
            <a:ext cx="3598738" cy="495355"/>
            <a:chOff x="8219707" y="3754262"/>
            <a:chExt cx="3598738" cy="4953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5C584F-9ABA-D4B6-B9B6-3AEC0F64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03" r="68568"/>
            <a:stretch/>
          </p:blipFill>
          <p:spPr>
            <a:xfrm>
              <a:off x="8219707" y="3754262"/>
              <a:ext cx="254435" cy="495355"/>
            </a:xfrm>
            <a:prstGeom prst="rect">
              <a:avLst/>
            </a:prstGeom>
          </p:spPr>
        </p:pic>
        <p:sp>
          <p:nvSpPr>
            <p:cNvPr id="26" name="Textfeld 74">
              <a:extLst>
                <a:ext uri="{FF2B5EF4-FFF2-40B4-BE49-F238E27FC236}">
                  <a16:creationId xmlns:a16="http://schemas.microsoft.com/office/drawing/2014/main" id="{E5FFDC3E-9422-4C4F-1DEB-9877ABE1D977}"/>
                </a:ext>
              </a:extLst>
            </p:cNvPr>
            <p:cNvSpPr txBox="1"/>
            <p:nvPr/>
          </p:nvSpPr>
          <p:spPr>
            <a:xfrm>
              <a:off x="8367462" y="3822434"/>
              <a:ext cx="3450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ambria" panose="02040503050406030204" pitchFamily="18" charset="0"/>
                  <a:ea typeface="Cambria" panose="02040503050406030204" pitchFamily="18" charset="0"/>
                </a:rPr>
                <a:t>: Original sample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AE26340-7395-33DE-3D29-FB489081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07" t="25127" r="33536" b="32845"/>
          <a:stretch/>
        </p:blipFill>
        <p:spPr>
          <a:xfrm>
            <a:off x="-3915769" y="1042155"/>
            <a:ext cx="148590" cy="240722"/>
          </a:xfrm>
          <a:prstGeom prst="rect">
            <a:avLst/>
          </a:prstGeom>
        </p:spPr>
      </p:pic>
      <p:sp>
        <p:nvSpPr>
          <p:cNvPr id="28" name="Textfeld 74">
            <a:extLst>
              <a:ext uri="{FF2B5EF4-FFF2-40B4-BE49-F238E27FC236}">
                <a16:creationId xmlns:a16="http://schemas.microsoft.com/office/drawing/2014/main" id="{29063A25-1B4F-3ADD-F2C9-1819E6744304}"/>
              </a:ext>
            </a:extLst>
          </p:cNvPr>
          <p:cNvSpPr txBox="1"/>
          <p:nvPr/>
        </p:nvSpPr>
        <p:spPr>
          <a:xfrm>
            <a:off x="-3848391" y="1020956"/>
            <a:ext cx="13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Cost function</a:t>
            </a:r>
          </a:p>
        </p:txBody>
      </p:sp>
      <p:sp>
        <p:nvSpPr>
          <p:cNvPr id="32" name="Textfeld 74">
            <a:extLst>
              <a:ext uri="{FF2B5EF4-FFF2-40B4-BE49-F238E27FC236}">
                <a16:creationId xmlns:a16="http://schemas.microsoft.com/office/drawing/2014/main" id="{18BAA2BC-706A-4BC1-3EE6-0999552608A0}"/>
              </a:ext>
            </a:extLst>
          </p:cNvPr>
          <p:cNvSpPr txBox="1"/>
          <p:nvPr/>
        </p:nvSpPr>
        <p:spPr>
          <a:xfrm>
            <a:off x="-3744345" y="1318576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Gradient </a:t>
            </a:r>
            <a:r>
              <a:rPr lang="en-US" sz="1400" err="1">
                <a:latin typeface="Cambria" panose="02040503050406030204" pitchFamily="18" charset="0"/>
                <a:ea typeface="Cambria" panose="02040503050406030204" pitchFamily="18" charset="0"/>
              </a:rPr>
              <a:t>w.r.t.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F29010A-24C8-9F40-9621-9BFBCF9E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5" t="26605" r="7750" b="15967"/>
          <a:stretch/>
        </p:blipFill>
        <p:spPr>
          <a:xfrm>
            <a:off x="-2087189" y="1313685"/>
            <a:ext cx="585447" cy="334866"/>
          </a:xfrm>
          <a:prstGeom prst="rect">
            <a:avLst/>
          </a:prstGeom>
        </p:spPr>
      </p:pic>
      <p:sp>
        <p:nvSpPr>
          <p:cNvPr id="52" name="Textfeld 74">
            <a:extLst>
              <a:ext uri="{FF2B5EF4-FFF2-40B4-BE49-F238E27FC236}">
                <a16:creationId xmlns:a16="http://schemas.microsoft.com/office/drawing/2014/main" id="{9CCE2EEB-3F4A-C75A-EBD2-B7C063DA351C}"/>
              </a:ext>
            </a:extLst>
          </p:cNvPr>
          <p:cNvSpPr txBox="1"/>
          <p:nvPr/>
        </p:nvSpPr>
        <p:spPr>
          <a:xfrm>
            <a:off x="-1581042" y="1324846"/>
            <a:ext cx="181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Target class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77F2A1-469A-B288-C8AC-547506D790EC}"/>
              </a:ext>
            </a:extLst>
          </p:cNvPr>
          <p:cNvSpPr/>
          <p:nvPr/>
        </p:nvSpPr>
        <p:spPr>
          <a:xfrm>
            <a:off x="941671" y="2188411"/>
            <a:ext cx="115879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Evasion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CBA8BA-93DF-AF85-54DF-58080019FC24}"/>
              </a:ext>
            </a:extLst>
          </p:cNvPr>
          <p:cNvSpPr/>
          <p:nvPr/>
        </p:nvSpPr>
        <p:spPr>
          <a:xfrm>
            <a:off x="2165304" y="2189702"/>
            <a:ext cx="130676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White-box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ED1255-C6AB-6BD8-C07F-9C4B94E412B8}"/>
              </a:ext>
            </a:extLst>
          </p:cNvPr>
          <p:cNvSpPr/>
          <p:nvPr/>
        </p:nvSpPr>
        <p:spPr>
          <a:xfrm>
            <a:off x="3533145" y="2188410"/>
            <a:ext cx="1944000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Targeted mis-classification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Textfeld 74">
            <a:extLst>
              <a:ext uri="{FF2B5EF4-FFF2-40B4-BE49-F238E27FC236}">
                <a16:creationId xmlns:a16="http://schemas.microsoft.com/office/drawing/2014/main" id="{DDC08FD3-6085-F1EB-92F3-F7F50CC5F334}"/>
              </a:ext>
            </a:extLst>
          </p:cNvPr>
          <p:cNvSpPr txBox="1"/>
          <p:nvPr/>
        </p:nvSpPr>
        <p:spPr>
          <a:xfrm>
            <a:off x="802900" y="4894152"/>
            <a:ext cx="4671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Mitigation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(e.g.): Generate perturbed samples and inject them into the training set to make your model more robust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400" i="1">
                <a:latin typeface="Cambria" panose="02040503050406030204" pitchFamily="18" charset="0"/>
                <a:ea typeface="Cambria" panose="02040503050406030204" pitchFamily="18" charset="0"/>
              </a:rPr>
              <a:t>Adversarial Training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</p:txBody>
      </p:sp>
      <p:sp>
        <p:nvSpPr>
          <p:cNvPr id="69" name="Textfeld 74">
            <a:extLst>
              <a:ext uri="{FF2B5EF4-FFF2-40B4-BE49-F238E27FC236}">
                <a16:creationId xmlns:a16="http://schemas.microsoft.com/office/drawing/2014/main" id="{A369400C-1141-1DD1-57BC-730AAD9BFF46}"/>
              </a:ext>
            </a:extLst>
          </p:cNvPr>
          <p:cNvSpPr txBox="1"/>
          <p:nvPr/>
        </p:nvSpPr>
        <p:spPr>
          <a:xfrm>
            <a:off x="-1702187" y="699699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Adversarial sample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26CDE5A-A8F4-DF7E-A90A-146351AF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9" r="81344" b="23957"/>
          <a:stretch/>
        </p:blipFill>
        <p:spPr>
          <a:xfrm>
            <a:off x="-2163958" y="734773"/>
            <a:ext cx="563167" cy="2707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686B84-E96B-F03D-FB7F-C3C56937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7015" y="1032489"/>
            <a:ext cx="221132" cy="287141"/>
          </a:xfrm>
          <a:prstGeom prst="rect">
            <a:avLst/>
          </a:prstGeom>
        </p:spPr>
      </p:pic>
      <p:sp>
        <p:nvSpPr>
          <p:cNvPr id="76" name="Textfeld 74">
            <a:extLst>
              <a:ext uri="{FF2B5EF4-FFF2-40B4-BE49-F238E27FC236}">
                <a16:creationId xmlns:a16="http://schemas.microsoft.com/office/drawing/2014/main" id="{0ECC31B5-8B3D-DC25-3725-E851616DBD15}"/>
              </a:ext>
            </a:extLst>
          </p:cNvPr>
          <p:cNvSpPr txBox="1"/>
          <p:nvPr/>
        </p:nvSpPr>
        <p:spPr>
          <a:xfrm>
            <a:off x="-1996372" y="1023253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Tunable parameter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3BD2BEBC-E5A2-FA81-67A2-4AC17873D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01" y="3756275"/>
            <a:ext cx="4223566" cy="813093"/>
          </a:xfrm>
          <a:prstGeom prst="rect">
            <a:avLst/>
          </a:prstGeom>
        </p:spPr>
      </p:pic>
      <p:grpSp>
        <p:nvGrpSpPr>
          <p:cNvPr id="20" name="Gruppieren 1">
            <a:extLst>
              <a:ext uri="{FF2B5EF4-FFF2-40B4-BE49-F238E27FC236}">
                <a16:creationId xmlns:a16="http://schemas.microsoft.com/office/drawing/2014/main" id="{795B5673-EFCE-C663-2533-C9760D34CEDF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1" name="Pfeil: Chevron 4">
              <a:extLst>
                <a:ext uri="{FF2B5EF4-FFF2-40B4-BE49-F238E27FC236}">
                  <a16:creationId xmlns:a16="http://schemas.microsoft.com/office/drawing/2014/main" id="{F3F9B3F2-4B54-3B02-0781-175A414F7038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Pfeil: Chevron 11">
              <a:extLst>
                <a:ext uri="{FF2B5EF4-FFF2-40B4-BE49-F238E27FC236}">
                  <a16:creationId xmlns:a16="http://schemas.microsoft.com/office/drawing/2014/main" id="{03683D74-2C7F-A192-66EA-3F1BB41F9182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4" name="Pfeil: Chevron 12">
              <a:extLst>
                <a:ext uri="{FF2B5EF4-FFF2-40B4-BE49-F238E27FC236}">
                  <a16:creationId xmlns:a16="http://schemas.microsoft.com/office/drawing/2014/main" id="{52B29D3E-9F5D-585A-7838-BB9C00805A94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29" name="Pfeil: Chevron 13">
              <a:extLst>
                <a:ext uri="{FF2B5EF4-FFF2-40B4-BE49-F238E27FC236}">
                  <a16:creationId xmlns:a16="http://schemas.microsoft.com/office/drawing/2014/main" id="{C3EB571D-A0BD-EE04-6319-961912923D19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67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8440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The security of machine learning models is evaluated considering the goals and capabilities of the adversary</a:t>
            </a:r>
            <a:endParaRPr lang="en-US" sz="3600"/>
          </a:p>
        </p:txBody>
      </p:sp>
      <p:sp>
        <p:nvSpPr>
          <p:cNvPr id="16" name="Textfeld 30">
            <a:extLst>
              <a:ext uri="{FF2B5EF4-FFF2-40B4-BE49-F238E27FC236}">
                <a16:creationId xmlns:a16="http://schemas.microsoft.com/office/drawing/2014/main" id="{ECDA4075-D8EC-D83A-DBFF-E96D4A1E1FC5}"/>
              </a:ext>
            </a:extLst>
          </p:cNvPr>
          <p:cNvSpPr txBox="1"/>
          <p:nvPr/>
        </p:nvSpPr>
        <p:spPr>
          <a:xfrm>
            <a:off x="647700" y="6421438"/>
            <a:ext cx="833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A., &amp; Mukhopadhyay, D. (2018). Adversarial attacks and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survey.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arXiv:1810.00069.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Kurakin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Goodfellow, I.,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Bengio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(2016). Adversarial machine learning at scale.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arXiv:1611.01236.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Mehnaz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Dibbo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V., De Viti, R., Kabir, E., Brandenburg, B. B.,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Mangard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... &amp; Schneider, T. (2022). Are your sensitive attributes private? Novel model inversion attribute inference attacks on classification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63A83-2B24-1C95-7998-FE4594BEB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1" r="37628"/>
          <a:stretch/>
        </p:blipFill>
        <p:spPr>
          <a:xfrm>
            <a:off x="-3917579" y="1232878"/>
            <a:ext cx="273497" cy="495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1E0B-FFE8-C15D-49C6-142F9CC3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3" r="68568"/>
          <a:stretch/>
        </p:blipFill>
        <p:spPr>
          <a:xfrm>
            <a:off x="-2524444" y="1240223"/>
            <a:ext cx="254435" cy="495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9805A-374E-B758-F2D1-C466519AD5D0}"/>
              </a:ext>
            </a:extLst>
          </p:cNvPr>
          <p:cNvSpPr txBox="1"/>
          <p:nvPr/>
        </p:nvSpPr>
        <p:spPr>
          <a:xfrm>
            <a:off x="1372283" y="1754890"/>
            <a:ext cx="402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Example attack 1: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Target class 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41E65156-E367-371D-676C-8471F827ED6D}"/>
              </a:ext>
            </a:extLst>
          </p:cNvPr>
          <p:cNvCxnSpPr>
            <a:cxnSpLocks/>
          </p:cNvCxnSpPr>
          <p:nvPr/>
        </p:nvCxnSpPr>
        <p:spPr>
          <a:xfrm>
            <a:off x="938822" y="2068001"/>
            <a:ext cx="4536000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74">
            <a:extLst>
              <a:ext uri="{FF2B5EF4-FFF2-40B4-BE49-F238E27FC236}">
                <a16:creationId xmlns:a16="http://schemas.microsoft.com/office/drawing/2014/main" id="{F59629F4-C35F-E310-A6C8-48358E933BAA}"/>
              </a:ext>
            </a:extLst>
          </p:cNvPr>
          <p:cNvSpPr txBox="1"/>
          <p:nvPr/>
        </p:nvSpPr>
        <p:spPr>
          <a:xfrm>
            <a:off x="802901" y="2502128"/>
            <a:ext cx="45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Generate adversarial data samples to maximize the probability of mis-classification to a specific target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FDB50-0582-2156-A030-A34633A6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89" y="3114395"/>
            <a:ext cx="3458640" cy="56754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2CF480-2A9D-A32B-0082-1CBFE0D3ED2A}"/>
              </a:ext>
            </a:extLst>
          </p:cNvPr>
          <p:cNvGrpSpPr/>
          <p:nvPr/>
        </p:nvGrpSpPr>
        <p:grpSpPr>
          <a:xfrm>
            <a:off x="-3952332" y="640088"/>
            <a:ext cx="3598738" cy="495355"/>
            <a:chOff x="8219707" y="3754262"/>
            <a:chExt cx="3598738" cy="4953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5C584F-9ABA-D4B6-B9B6-3AEC0F64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03" r="68568"/>
            <a:stretch/>
          </p:blipFill>
          <p:spPr>
            <a:xfrm>
              <a:off x="8219707" y="3754262"/>
              <a:ext cx="254435" cy="495355"/>
            </a:xfrm>
            <a:prstGeom prst="rect">
              <a:avLst/>
            </a:prstGeom>
          </p:spPr>
        </p:pic>
        <p:sp>
          <p:nvSpPr>
            <p:cNvPr id="26" name="Textfeld 74">
              <a:extLst>
                <a:ext uri="{FF2B5EF4-FFF2-40B4-BE49-F238E27FC236}">
                  <a16:creationId xmlns:a16="http://schemas.microsoft.com/office/drawing/2014/main" id="{E5FFDC3E-9422-4C4F-1DEB-9877ABE1D977}"/>
                </a:ext>
              </a:extLst>
            </p:cNvPr>
            <p:cNvSpPr txBox="1"/>
            <p:nvPr/>
          </p:nvSpPr>
          <p:spPr>
            <a:xfrm>
              <a:off x="8367462" y="3822434"/>
              <a:ext cx="3450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ambria" panose="02040503050406030204" pitchFamily="18" charset="0"/>
                  <a:ea typeface="Cambria" panose="02040503050406030204" pitchFamily="18" charset="0"/>
                </a:rPr>
                <a:t>: Original sample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AE26340-7395-33DE-3D29-FB489081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07" t="25127" r="33536" b="32845"/>
          <a:stretch/>
        </p:blipFill>
        <p:spPr>
          <a:xfrm>
            <a:off x="-3915769" y="1042155"/>
            <a:ext cx="148590" cy="240722"/>
          </a:xfrm>
          <a:prstGeom prst="rect">
            <a:avLst/>
          </a:prstGeom>
        </p:spPr>
      </p:pic>
      <p:sp>
        <p:nvSpPr>
          <p:cNvPr id="28" name="Textfeld 74">
            <a:extLst>
              <a:ext uri="{FF2B5EF4-FFF2-40B4-BE49-F238E27FC236}">
                <a16:creationId xmlns:a16="http://schemas.microsoft.com/office/drawing/2014/main" id="{29063A25-1B4F-3ADD-F2C9-1819E6744304}"/>
              </a:ext>
            </a:extLst>
          </p:cNvPr>
          <p:cNvSpPr txBox="1"/>
          <p:nvPr/>
        </p:nvSpPr>
        <p:spPr>
          <a:xfrm>
            <a:off x="-3848391" y="1020956"/>
            <a:ext cx="13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Cost function</a:t>
            </a:r>
          </a:p>
        </p:txBody>
      </p:sp>
      <p:sp>
        <p:nvSpPr>
          <p:cNvPr id="32" name="Textfeld 74">
            <a:extLst>
              <a:ext uri="{FF2B5EF4-FFF2-40B4-BE49-F238E27FC236}">
                <a16:creationId xmlns:a16="http://schemas.microsoft.com/office/drawing/2014/main" id="{18BAA2BC-706A-4BC1-3EE6-0999552608A0}"/>
              </a:ext>
            </a:extLst>
          </p:cNvPr>
          <p:cNvSpPr txBox="1"/>
          <p:nvPr/>
        </p:nvSpPr>
        <p:spPr>
          <a:xfrm>
            <a:off x="-3744345" y="1318576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Gradient </a:t>
            </a:r>
            <a:r>
              <a:rPr lang="en-US" sz="1400" err="1">
                <a:latin typeface="Cambria" panose="02040503050406030204" pitchFamily="18" charset="0"/>
                <a:ea typeface="Cambria" panose="02040503050406030204" pitchFamily="18" charset="0"/>
              </a:rPr>
              <a:t>w.r.t.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EBEF55-7D5E-6E2A-94F1-7D806D34B92C}"/>
              </a:ext>
            </a:extLst>
          </p:cNvPr>
          <p:cNvSpPr txBox="1"/>
          <p:nvPr/>
        </p:nvSpPr>
        <p:spPr>
          <a:xfrm>
            <a:off x="6811251" y="1754890"/>
            <a:ext cx="4539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Example attack 2: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Label-only model inference 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attack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Gerade Verbindung 13">
            <a:extLst>
              <a:ext uri="{FF2B5EF4-FFF2-40B4-BE49-F238E27FC236}">
                <a16:creationId xmlns:a16="http://schemas.microsoft.com/office/drawing/2014/main" id="{A1A045B8-F585-ED44-16C4-A20085F3B751}"/>
              </a:ext>
            </a:extLst>
          </p:cNvPr>
          <p:cNvCxnSpPr>
            <a:cxnSpLocks/>
          </p:cNvCxnSpPr>
          <p:nvPr/>
        </p:nvCxnSpPr>
        <p:spPr>
          <a:xfrm>
            <a:off x="6670910" y="2067845"/>
            <a:ext cx="4608000" cy="0"/>
          </a:xfrm>
          <a:prstGeom prst="line">
            <a:avLst/>
          </a:prstGeom>
          <a:ln w="1905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74">
            <a:extLst>
              <a:ext uri="{FF2B5EF4-FFF2-40B4-BE49-F238E27FC236}">
                <a16:creationId xmlns:a16="http://schemas.microsoft.com/office/drawing/2014/main" id="{F00604D1-7113-06F3-A4A9-5A7D2BA23DA3}"/>
              </a:ext>
            </a:extLst>
          </p:cNvPr>
          <p:cNvSpPr txBox="1"/>
          <p:nvPr/>
        </p:nvSpPr>
        <p:spPr>
          <a:xfrm>
            <a:off x="6569438" y="2502128"/>
            <a:ext cx="500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Given black-box access to trained model and incomplete auxiliary information, infer sensitive attribute value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6F5B1AB-A7A0-D1E5-0A04-85AC1CA8D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80" b="12865"/>
          <a:stretch/>
        </p:blipFill>
        <p:spPr>
          <a:xfrm>
            <a:off x="6436360" y="3114394"/>
            <a:ext cx="5205813" cy="16406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F29010A-24C8-9F40-9621-9BFBCF9E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5" t="26605" r="7750" b="15967"/>
          <a:stretch/>
        </p:blipFill>
        <p:spPr>
          <a:xfrm>
            <a:off x="-2087189" y="1313685"/>
            <a:ext cx="585447" cy="334866"/>
          </a:xfrm>
          <a:prstGeom prst="rect">
            <a:avLst/>
          </a:prstGeom>
        </p:spPr>
      </p:pic>
      <p:sp>
        <p:nvSpPr>
          <p:cNvPr id="52" name="Textfeld 74">
            <a:extLst>
              <a:ext uri="{FF2B5EF4-FFF2-40B4-BE49-F238E27FC236}">
                <a16:creationId xmlns:a16="http://schemas.microsoft.com/office/drawing/2014/main" id="{9CCE2EEB-3F4A-C75A-EBD2-B7C063DA351C}"/>
              </a:ext>
            </a:extLst>
          </p:cNvPr>
          <p:cNvSpPr txBox="1"/>
          <p:nvPr/>
        </p:nvSpPr>
        <p:spPr>
          <a:xfrm>
            <a:off x="-1581042" y="1324846"/>
            <a:ext cx="181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Target class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77F2A1-469A-B288-C8AC-547506D790EC}"/>
              </a:ext>
            </a:extLst>
          </p:cNvPr>
          <p:cNvSpPr/>
          <p:nvPr/>
        </p:nvSpPr>
        <p:spPr>
          <a:xfrm>
            <a:off x="941671" y="2188411"/>
            <a:ext cx="115879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Evasion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CBA8BA-93DF-AF85-54DF-58080019FC24}"/>
              </a:ext>
            </a:extLst>
          </p:cNvPr>
          <p:cNvSpPr/>
          <p:nvPr/>
        </p:nvSpPr>
        <p:spPr>
          <a:xfrm>
            <a:off x="2165304" y="2189702"/>
            <a:ext cx="130676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White-box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ED1255-C6AB-6BD8-C07F-9C4B94E412B8}"/>
              </a:ext>
            </a:extLst>
          </p:cNvPr>
          <p:cNvSpPr/>
          <p:nvPr/>
        </p:nvSpPr>
        <p:spPr>
          <a:xfrm>
            <a:off x="3533145" y="2188410"/>
            <a:ext cx="1944000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Targeted mis-classification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E8110B-8BCD-CF6A-7B3D-F7ED5C27FC59}"/>
              </a:ext>
            </a:extLst>
          </p:cNvPr>
          <p:cNvSpPr/>
          <p:nvPr/>
        </p:nvSpPr>
        <p:spPr>
          <a:xfrm>
            <a:off x="6684162" y="2188411"/>
            <a:ext cx="1406290" cy="252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Exploratory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689CBF-A701-F443-26A9-304A749276D2}"/>
              </a:ext>
            </a:extLst>
          </p:cNvPr>
          <p:cNvSpPr/>
          <p:nvPr/>
        </p:nvSpPr>
        <p:spPr>
          <a:xfrm>
            <a:off x="8161745" y="2188410"/>
            <a:ext cx="1306769" cy="252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Black-box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200FA1-D1ED-8907-31DF-A693ECE9D5B7}"/>
              </a:ext>
            </a:extLst>
          </p:cNvPr>
          <p:cNvSpPr/>
          <p:nvPr/>
        </p:nvSpPr>
        <p:spPr>
          <a:xfrm>
            <a:off x="9541566" y="2188410"/>
            <a:ext cx="1565427" cy="2520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Inference/Extraction 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Textfeld 74">
            <a:extLst>
              <a:ext uri="{FF2B5EF4-FFF2-40B4-BE49-F238E27FC236}">
                <a16:creationId xmlns:a16="http://schemas.microsoft.com/office/drawing/2014/main" id="{08F77415-C249-0A8B-CD05-13AFB67721A8}"/>
              </a:ext>
            </a:extLst>
          </p:cNvPr>
          <p:cNvSpPr txBox="1"/>
          <p:nvPr/>
        </p:nvSpPr>
        <p:spPr>
          <a:xfrm>
            <a:off x="6569438" y="2985565"/>
            <a:ext cx="500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Attack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64" name="Textfeld 74">
            <a:extLst>
              <a:ext uri="{FF2B5EF4-FFF2-40B4-BE49-F238E27FC236}">
                <a16:creationId xmlns:a16="http://schemas.microsoft.com/office/drawing/2014/main" id="{D43C3DF2-1B7E-76E0-E9D8-6649EF128C13}"/>
              </a:ext>
            </a:extLst>
          </p:cNvPr>
          <p:cNvSpPr txBox="1"/>
          <p:nvPr/>
        </p:nvSpPr>
        <p:spPr>
          <a:xfrm>
            <a:off x="6569437" y="4894152"/>
            <a:ext cx="5006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Mitigation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(e.g.): Do not return confidence scores of individual classes with model output but just the predicted label </a:t>
            </a:r>
          </a:p>
        </p:txBody>
      </p:sp>
      <p:sp>
        <p:nvSpPr>
          <p:cNvPr id="65" name="Textfeld 74">
            <a:extLst>
              <a:ext uri="{FF2B5EF4-FFF2-40B4-BE49-F238E27FC236}">
                <a16:creationId xmlns:a16="http://schemas.microsoft.com/office/drawing/2014/main" id="{DDC08FD3-6085-F1EB-92F3-F7F50CC5F334}"/>
              </a:ext>
            </a:extLst>
          </p:cNvPr>
          <p:cNvSpPr txBox="1"/>
          <p:nvPr/>
        </p:nvSpPr>
        <p:spPr>
          <a:xfrm>
            <a:off x="802900" y="4894152"/>
            <a:ext cx="4671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Mitigation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(e.g.): Generate perturbed samples and inject them into the training set to make your model more robust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400" i="1">
                <a:latin typeface="Cambria" panose="02040503050406030204" pitchFamily="18" charset="0"/>
                <a:ea typeface="Cambria" panose="02040503050406030204" pitchFamily="18" charset="0"/>
              </a:rPr>
              <a:t>Adversarial Training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</p:txBody>
      </p:sp>
      <p:sp>
        <p:nvSpPr>
          <p:cNvPr id="69" name="Textfeld 74">
            <a:extLst>
              <a:ext uri="{FF2B5EF4-FFF2-40B4-BE49-F238E27FC236}">
                <a16:creationId xmlns:a16="http://schemas.microsoft.com/office/drawing/2014/main" id="{A369400C-1141-1DD1-57BC-730AAD9BFF46}"/>
              </a:ext>
            </a:extLst>
          </p:cNvPr>
          <p:cNvSpPr txBox="1"/>
          <p:nvPr/>
        </p:nvSpPr>
        <p:spPr>
          <a:xfrm>
            <a:off x="-1702187" y="699699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Adversarial sample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26CDE5A-A8F4-DF7E-A90A-146351AF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9" r="81344" b="23957"/>
          <a:stretch/>
        </p:blipFill>
        <p:spPr>
          <a:xfrm>
            <a:off x="-2163958" y="734773"/>
            <a:ext cx="563167" cy="2707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686B84-E96B-F03D-FB7F-C3C569373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87015" y="1032489"/>
            <a:ext cx="221132" cy="287141"/>
          </a:xfrm>
          <a:prstGeom prst="rect">
            <a:avLst/>
          </a:prstGeom>
        </p:spPr>
      </p:pic>
      <p:sp>
        <p:nvSpPr>
          <p:cNvPr id="76" name="Textfeld 74">
            <a:extLst>
              <a:ext uri="{FF2B5EF4-FFF2-40B4-BE49-F238E27FC236}">
                <a16:creationId xmlns:a16="http://schemas.microsoft.com/office/drawing/2014/main" id="{0ECC31B5-8B3D-DC25-3725-E851616DBD15}"/>
              </a:ext>
            </a:extLst>
          </p:cNvPr>
          <p:cNvSpPr txBox="1"/>
          <p:nvPr/>
        </p:nvSpPr>
        <p:spPr>
          <a:xfrm>
            <a:off x="-1996372" y="1023253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Tunable parameter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3BD2BEBC-E5A2-FA81-67A2-4AC17873D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01" y="3756275"/>
            <a:ext cx="4223566" cy="813093"/>
          </a:xfrm>
          <a:prstGeom prst="rect">
            <a:avLst/>
          </a:prstGeom>
        </p:spPr>
      </p:pic>
      <p:sp>
        <p:nvSpPr>
          <p:cNvPr id="14" name="Textfeld 46">
            <a:extLst>
              <a:ext uri="{FF2B5EF4-FFF2-40B4-BE49-F238E27FC236}">
                <a16:creationId xmlns:a16="http://schemas.microsoft.com/office/drawing/2014/main" id="{2899AB25-FA39-2BAD-2894-777551B6621B}"/>
              </a:ext>
            </a:extLst>
          </p:cNvPr>
          <p:cNvSpPr txBox="1"/>
          <p:nvPr/>
        </p:nvSpPr>
        <p:spPr>
          <a:xfrm>
            <a:off x="10621465" y="4716869"/>
            <a:ext cx="2430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800" err="1">
                <a:latin typeface="Cambria" panose="02040503050406030204" pitchFamily="18" charset="0"/>
                <a:ea typeface="Cambria" panose="02040503050406030204" pitchFamily="18" charset="0"/>
              </a:rPr>
              <a:t>Mehnaz</a:t>
            </a:r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 et al., 2022)</a:t>
            </a:r>
          </a:p>
        </p:txBody>
      </p:sp>
      <p:grpSp>
        <p:nvGrpSpPr>
          <p:cNvPr id="21" name="Gruppieren 1">
            <a:extLst>
              <a:ext uri="{FF2B5EF4-FFF2-40B4-BE49-F238E27FC236}">
                <a16:creationId xmlns:a16="http://schemas.microsoft.com/office/drawing/2014/main" id="{8E495102-6875-726C-644B-DFB51C4049E4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3" name="Pfeil: Chevron 4">
              <a:extLst>
                <a:ext uri="{FF2B5EF4-FFF2-40B4-BE49-F238E27FC236}">
                  <a16:creationId xmlns:a16="http://schemas.microsoft.com/office/drawing/2014/main" id="{A43BA07F-7197-2BBB-EF20-097CA7290624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Pfeil: Chevron 11">
              <a:extLst>
                <a:ext uri="{FF2B5EF4-FFF2-40B4-BE49-F238E27FC236}">
                  <a16:creationId xmlns:a16="http://schemas.microsoft.com/office/drawing/2014/main" id="{28E3036D-D897-7D6C-D66F-63156795BB01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9" name="Pfeil: Chevron 12">
              <a:extLst>
                <a:ext uri="{FF2B5EF4-FFF2-40B4-BE49-F238E27FC236}">
                  <a16:creationId xmlns:a16="http://schemas.microsoft.com/office/drawing/2014/main" id="{B0487D7B-7B6C-BB35-B492-E398EF429193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30" name="Pfeil: Chevron 13">
              <a:extLst>
                <a:ext uri="{FF2B5EF4-FFF2-40B4-BE49-F238E27FC236}">
                  <a16:creationId xmlns:a16="http://schemas.microsoft.com/office/drawing/2014/main" id="{E91476F3-1154-43D0-1324-3E628716BD28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03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sz="5400"/>
              <a:t>Adversarial Attacks in the Wild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4589463"/>
            <a:ext cx="10515600" cy="1500187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When things went south and how it could have been avoided</a:t>
            </a:r>
          </a:p>
        </p:txBody>
      </p:sp>
      <p:grpSp>
        <p:nvGrpSpPr>
          <p:cNvPr id="19" name="Gruppieren 1">
            <a:extLst>
              <a:ext uri="{FF2B5EF4-FFF2-40B4-BE49-F238E27FC236}">
                <a16:creationId xmlns:a16="http://schemas.microsoft.com/office/drawing/2014/main" id="{982D0BEE-4972-8BBE-D04F-89874D073B33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0" name="Pfeil: Chevron 4">
              <a:extLst>
                <a:ext uri="{FF2B5EF4-FFF2-40B4-BE49-F238E27FC236}">
                  <a16:creationId xmlns:a16="http://schemas.microsoft.com/office/drawing/2014/main" id="{FF8212D9-E926-29A0-221F-58FEF7503DF6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Pfeil: Chevron 11">
              <a:extLst>
                <a:ext uri="{FF2B5EF4-FFF2-40B4-BE49-F238E27FC236}">
                  <a16:creationId xmlns:a16="http://schemas.microsoft.com/office/drawing/2014/main" id="{99AD32E2-5166-9A91-E8A8-0C5921FAE991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2" name="Pfeil: Chevron 12">
              <a:extLst>
                <a:ext uri="{FF2B5EF4-FFF2-40B4-BE49-F238E27FC236}">
                  <a16:creationId xmlns:a16="http://schemas.microsoft.com/office/drawing/2014/main" id="{C14644BD-2EB9-453B-5BD3-1A1A356E4C97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6E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23" name="Pfeil: Chevron 13">
              <a:extLst>
                <a:ext uri="{FF2B5EF4-FFF2-40B4-BE49-F238E27FC236}">
                  <a16:creationId xmlns:a16="http://schemas.microsoft.com/office/drawing/2014/main" id="{77C43180-5C9F-EC83-72EF-B7E9CBB5E52C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6E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70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B3F7EB-14D6-B6D4-E55C-9AC9830FF175}"/>
              </a:ext>
            </a:extLst>
          </p:cNvPr>
          <p:cNvGrpSpPr/>
          <p:nvPr/>
        </p:nvGrpSpPr>
        <p:grpSpPr>
          <a:xfrm>
            <a:off x="1286717" y="1676860"/>
            <a:ext cx="4458109" cy="1127533"/>
            <a:chOff x="527269" y="2348588"/>
            <a:chExt cx="4609553" cy="1108508"/>
          </a:xfrm>
          <a:solidFill>
            <a:schemeClr val="bg1"/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F88F67-1478-7F6E-42C7-0F646C00E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649" r="4753" b="3672"/>
            <a:stretch/>
          </p:blipFill>
          <p:spPr>
            <a:xfrm>
              <a:off x="527269" y="2846301"/>
              <a:ext cx="4609553" cy="610795"/>
            </a:xfrm>
            <a:prstGeom prst="rect">
              <a:avLst/>
            </a:prstGeom>
            <a:grpFill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83662E-4725-EA89-DAC6-0B808DA50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3688" y="2348588"/>
              <a:ext cx="1677332" cy="497713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BEB66C-0C76-E3E9-E497-59D1A3625CBE}"/>
              </a:ext>
            </a:extLst>
          </p:cNvPr>
          <p:cNvGrpSpPr/>
          <p:nvPr/>
        </p:nvGrpSpPr>
        <p:grpSpPr>
          <a:xfrm>
            <a:off x="7064033" y="1507791"/>
            <a:ext cx="5329686" cy="4357965"/>
            <a:chOff x="6447768" y="1341884"/>
            <a:chExt cx="5329686" cy="435796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C81CE12-C40D-B244-0064-7FAA9FD57F97}"/>
                </a:ext>
              </a:extLst>
            </p:cNvPr>
            <p:cNvGrpSpPr/>
            <p:nvPr/>
          </p:nvGrpSpPr>
          <p:grpSpPr>
            <a:xfrm>
              <a:off x="6538355" y="1708556"/>
              <a:ext cx="4186776" cy="3965641"/>
              <a:chOff x="6084965" y="1524766"/>
              <a:chExt cx="2827808" cy="4032445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8F0ABE89-3A87-9329-8477-042593238114}"/>
                  </a:ext>
                </a:extLst>
              </p:cNvPr>
              <p:cNvSpPr/>
              <p:nvPr/>
            </p:nvSpPr>
            <p:spPr>
              <a:xfrm>
                <a:off x="6084965" y="1864046"/>
                <a:ext cx="2827808" cy="369316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F00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DA2366C-C63F-6817-A488-98C268930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482" y="2612610"/>
                <a:ext cx="2816773" cy="0"/>
              </a:xfrm>
              <a:prstGeom prst="line">
                <a:avLst/>
              </a:prstGeom>
              <a:ln w="38100">
                <a:solidFill>
                  <a:srgbClr val="BF002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Right Bracket 35">
                <a:extLst>
                  <a:ext uri="{FF2B5EF4-FFF2-40B4-BE49-F238E27FC236}">
                    <a16:creationId xmlns:a16="http://schemas.microsoft.com/office/drawing/2014/main" id="{E617B368-0ABA-813C-4F18-0FCF5279869A}"/>
                  </a:ext>
                </a:extLst>
              </p:cNvPr>
              <p:cNvSpPr/>
              <p:nvPr/>
            </p:nvSpPr>
            <p:spPr>
              <a:xfrm rot="16200000">
                <a:off x="7281465" y="1252953"/>
                <a:ext cx="339279" cy="882906"/>
              </a:xfrm>
              <a:prstGeom prst="rightBracket">
                <a:avLst>
                  <a:gd name="adj" fmla="val 39311"/>
                </a:avLst>
              </a:prstGeom>
              <a:noFill/>
              <a:ln w="57150">
                <a:solidFill>
                  <a:srgbClr val="BF00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pic>
          <p:nvPicPr>
            <p:cNvPr id="42" name="Graphic 41" descr="Wrench outline">
              <a:extLst>
                <a:ext uri="{FF2B5EF4-FFF2-40B4-BE49-F238E27FC236}">
                  <a16:creationId xmlns:a16="http://schemas.microsoft.com/office/drawing/2014/main" id="{41CCF828-0845-628F-5E4C-D8746E94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632505">
              <a:off x="6447768" y="2211979"/>
              <a:ext cx="2118072" cy="2118072"/>
            </a:xfrm>
            <a:prstGeom prst="rect">
              <a:avLst/>
            </a:prstGeom>
          </p:spPr>
        </p:pic>
        <p:pic>
          <p:nvPicPr>
            <p:cNvPr id="44" name="Graphic 43" descr="Hammer outline">
              <a:extLst>
                <a:ext uri="{FF2B5EF4-FFF2-40B4-BE49-F238E27FC236}">
                  <a16:creationId xmlns:a16="http://schemas.microsoft.com/office/drawing/2014/main" id="{01E12C27-0271-C13C-5028-D532FF40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3455684" flipH="1">
              <a:off x="7113930" y="1837840"/>
              <a:ext cx="2580543" cy="2762634"/>
            </a:xfrm>
            <a:prstGeom prst="rect">
              <a:avLst/>
            </a:prstGeom>
          </p:spPr>
        </p:pic>
        <p:pic>
          <p:nvPicPr>
            <p:cNvPr id="46" name="Graphic 45" descr="Torch outline">
              <a:extLst>
                <a:ext uri="{FF2B5EF4-FFF2-40B4-BE49-F238E27FC236}">
                  <a16:creationId xmlns:a16="http://schemas.microsoft.com/office/drawing/2014/main" id="{8D6513ED-DF4E-4591-AA93-9DCA273F3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661882">
              <a:off x="8975512" y="1341884"/>
              <a:ext cx="2801942" cy="2801942"/>
            </a:xfrm>
            <a:prstGeom prst="rect">
              <a:avLst/>
            </a:prstGeom>
          </p:spPr>
        </p:pic>
        <p:sp>
          <p:nvSpPr>
            <p:cNvPr id="47" name="Round Same-side Corner of Rectangle 46">
              <a:extLst>
                <a:ext uri="{FF2B5EF4-FFF2-40B4-BE49-F238E27FC236}">
                  <a16:creationId xmlns:a16="http://schemas.microsoft.com/office/drawing/2014/main" id="{BD604304-B69D-133F-571B-AB0506F89BF3}"/>
                </a:ext>
              </a:extLst>
            </p:cNvPr>
            <p:cNvSpPr/>
            <p:nvPr/>
          </p:nvSpPr>
          <p:spPr>
            <a:xfrm rot="10800000">
              <a:off x="6538354" y="2804030"/>
              <a:ext cx="4186776" cy="2895819"/>
            </a:xfrm>
            <a:prstGeom prst="round2SameRect">
              <a:avLst/>
            </a:prstGeom>
            <a:solidFill>
              <a:schemeClr val="bg1"/>
            </a:solidFill>
            <a:ln w="28575">
              <a:solidFill>
                <a:srgbClr val="BF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D91225-2ACF-8E2E-5C66-649F0A7A4694}"/>
                </a:ext>
              </a:extLst>
            </p:cNvPr>
            <p:cNvSpPr txBox="1"/>
            <p:nvPr/>
          </p:nvSpPr>
          <p:spPr>
            <a:xfrm>
              <a:off x="6661124" y="2897905"/>
              <a:ext cx="3828491" cy="2462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Possible Countermeasures</a:t>
              </a:r>
              <a:r>
                <a:rPr lang="en-GB" sz="1400" b="1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DE" sz="14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Using basis function transformations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Defensive Distillation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Feature Squeezing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MagNet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Defense GAN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Gradient Hiding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Blocking the Transferability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Using high-level representation guided denoiser</a:t>
              </a: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07F0E432-744E-3F87-3956-E4A256AF1D0C}"/>
              </a:ext>
            </a:extLst>
          </p:cNvPr>
          <p:cNvSpPr txBox="1"/>
          <p:nvPr/>
        </p:nvSpPr>
        <p:spPr>
          <a:xfrm>
            <a:off x="1313453" y="3047126"/>
            <a:ext cx="458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Example 1: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Combatting sexual abusive content</a:t>
            </a:r>
          </a:p>
        </p:txBody>
      </p:sp>
      <p:cxnSp>
        <p:nvCxnSpPr>
          <p:cNvPr id="30" name="Gerade Verbindung 13">
            <a:extLst>
              <a:ext uri="{FF2B5EF4-FFF2-40B4-BE49-F238E27FC236}">
                <a16:creationId xmlns:a16="http://schemas.microsoft.com/office/drawing/2014/main" id="{75C11DBD-C1F3-A27E-9687-293BA0833719}"/>
              </a:ext>
            </a:extLst>
          </p:cNvPr>
          <p:cNvCxnSpPr>
            <a:cxnSpLocks/>
          </p:cNvCxnSpPr>
          <p:nvPr/>
        </p:nvCxnSpPr>
        <p:spPr>
          <a:xfrm>
            <a:off x="1353880" y="3340690"/>
            <a:ext cx="3880403" cy="0"/>
          </a:xfrm>
          <a:prstGeom prst="line">
            <a:avLst/>
          </a:prstGeom>
          <a:ln w="19050">
            <a:solidFill>
              <a:srgbClr val="BF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74">
            <a:extLst>
              <a:ext uri="{FF2B5EF4-FFF2-40B4-BE49-F238E27FC236}">
                <a16:creationId xmlns:a16="http://schemas.microsoft.com/office/drawing/2014/main" id="{13B8999A-48D1-8490-E97D-D78C07A7FDA3}"/>
              </a:ext>
            </a:extLst>
          </p:cNvPr>
          <p:cNvSpPr txBox="1"/>
          <p:nvPr/>
        </p:nvSpPr>
        <p:spPr>
          <a:xfrm>
            <a:off x="1313453" y="3377257"/>
            <a:ext cx="42534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EU Commission wants to prevent the spread of images and videos showing child abuse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End-To-End Encryption Environments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Proposal Hashing-Based Client-Side Scanning</a:t>
            </a:r>
          </a:p>
          <a:p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 Adversarial Attacks can be used to avoid detection</a:t>
            </a:r>
            <a:r>
              <a:rPr lang="en-US" sz="1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Side question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: Ethical to publish papers about 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ways people can attacks models?</a:t>
            </a:r>
            <a:b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Solution either of technical nature or in countermeasures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to adversarial attacks</a:t>
            </a: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D3C7516E-D402-B62E-C831-9872887A7C7F}"/>
              </a:ext>
            </a:extLst>
          </p:cNvPr>
          <p:cNvSpPr/>
          <p:nvPr/>
        </p:nvSpPr>
        <p:spPr>
          <a:xfrm>
            <a:off x="831601" y="2398647"/>
            <a:ext cx="381454" cy="942044"/>
          </a:xfrm>
          <a:prstGeom prst="curvedRightArrow">
            <a:avLst>
              <a:gd name="adj1" fmla="val 25000"/>
              <a:gd name="adj2" fmla="val 50000"/>
              <a:gd name="adj3" fmla="val 2847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24AA48C-30D7-1A1B-AA8E-D5EEC8ED9780}"/>
              </a:ext>
            </a:extLst>
          </p:cNvPr>
          <p:cNvSpPr txBox="1">
            <a:spLocks/>
          </p:cNvSpPr>
          <p:nvPr/>
        </p:nvSpPr>
        <p:spPr>
          <a:xfrm>
            <a:off x="731729" y="288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</a:lstStyle>
          <a:p>
            <a:r>
              <a:rPr lang="en-US" sz="3600" dirty="0">
                <a:latin typeface="Cambria"/>
                <a:ea typeface="Cambria"/>
                <a:cs typeface="Helvetica"/>
              </a:rPr>
              <a:t>Real-world risks are posed by adversarial techniques when deploying ML in policy solutions (1)</a:t>
            </a:r>
            <a:endParaRPr lang="en-US" sz="3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DB085E-9723-6293-160C-71E77074929F}"/>
              </a:ext>
            </a:extLst>
          </p:cNvPr>
          <p:cNvCxnSpPr>
            <a:cxnSpLocks/>
          </p:cNvCxnSpPr>
          <p:nvPr/>
        </p:nvCxnSpPr>
        <p:spPr>
          <a:xfrm flipH="1">
            <a:off x="4825911" y="2352261"/>
            <a:ext cx="2396524" cy="343155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DCD19C-CE4E-29CA-4459-34F69C8E33A7}"/>
              </a:ext>
            </a:extLst>
          </p:cNvPr>
          <p:cNvCxnSpPr>
            <a:cxnSpLocks/>
          </p:cNvCxnSpPr>
          <p:nvPr/>
        </p:nvCxnSpPr>
        <p:spPr>
          <a:xfrm flipH="1">
            <a:off x="4810539" y="5959632"/>
            <a:ext cx="2763078" cy="18937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30">
            <a:extLst>
              <a:ext uri="{FF2B5EF4-FFF2-40B4-BE49-F238E27FC236}">
                <a16:creationId xmlns:a16="http://schemas.microsoft.com/office/drawing/2014/main" id="{810C491D-2208-EA31-32B3-2C943E2F16E3}"/>
              </a:ext>
            </a:extLst>
          </p:cNvPr>
          <p:cNvSpPr txBox="1"/>
          <p:nvPr/>
        </p:nvSpPr>
        <p:spPr>
          <a:xfrm>
            <a:off x="659298" y="6492052"/>
            <a:ext cx="87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Jain, S.,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Crețu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 M., &amp; de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Montjoye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Y. A. (2022). Adversarial Detection Avoidance Attacks: Evaluating the robustness of perceptual hashing-based client-side scanning. In 31st USENIX Security Symposium (USENIX Security 22) (pp. 2317-2334).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A., &amp; Mukhopadhyay, D. (2018). Adversarial attacks and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survey.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arXiv:1810.00069.</a:t>
            </a:r>
          </a:p>
        </p:txBody>
      </p:sp>
      <p:grpSp>
        <p:nvGrpSpPr>
          <p:cNvPr id="15" name="Gruppieren 1">
            <a:extLst>
              <a:ext uri="{FF2B5EF4-FFF2-40B4-BE49-F238E27FC236}">
                <a16:creationId xmlns:a16="http://schemas.microsoft.com/office/drawing/2014/main" id="{085B67E3-794A-27A2-6B58-26FD200DE4A9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18" name="Pfeil: Chevron 4">
              <a:extLst>
                <a:ext uri="{FF2B5EF4-FFF2-40B4-BE49-F238E27FC236}">
                  <a16:creationId xmlns:a16="http://schemas.microsoft.com/office/drawing/2014/main" id="{96EA1DA3-DE46-E7A1-4360-1A38DA9AF717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Pfeil: Chevron 11">
              <a:extLst>
                <a:ext uri="{FF2B5EF4-FFF2-40B4-BE49-F238E27FC236}">
                  <a16:creationId xmlns:a16="http://schemas.microsoft.com/office/drawing/2014/main" id="{E0625A00-50F4-9993-026E-F93887E4B626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39" name="Pfeil: Chevron 12">
              <a:extLst>
                <a:ext uri="{FF2B5EF4-FFF2-40B4-BE49-F238E27FC236}">
                  <a16:creationId xmlns:a16="http://schemas.microsoft.com/office/drawing/2014/main" id="{60FDBFDC-DE37-7528-37E4-D1015B0D91F1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6E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40" name="Pfeil: Chevron 13">
              <a:extLst>
                <a:ext uri="{FF2B5EF4-FFF2-40B4-BE49-F238E27FC236}">
                  <a16:creationId xmlns:a16="http://schemas.microsoft.com/office/drawing/2014/main" id="{32716817-4C39-FD2F-6B71-D9D4A69C7B1E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73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6BADB-6002-CDE4-0E20-0B14AD84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6" r="14828" b="28837"/>
          <a:stretch/>
        </p:blipFill>
        <p:spPr>
          <a:xfrm>
            <a:off x="690828" y="2443900"/>
            <a:ext cx="3162196" cy="1298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058E8-7995-691C-AF9D-669F707D6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9" t="3536" r="21632" b="36370"/>
          <a:stretch/>
        </p:blipFill>
        <p:spPr>
          <a:xfrm>
            <a:off x="1284798" y="4540732"/>
            <a:ext cx="1970381" cy="124348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3BAC0D-3480-235E-FC59-9DEA41A64377}"/>
              </a:ext>
            </a:extLst>
          </p:cNvPr>
          <p:cNvSpPr txBox="1">
            <a:spLocks/>
          </p:cNvSpPr>
          <p:nvPr/>
        </p:nvSpPr>
        <p:spPr>
          <a:xfrm>
            <a:off x="731729" y="288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</a:lstStyle>
          <a:p>
            <a:r>
              <a:rPr lang="en-US" sz="3600" dirty="0">
                <a:latin typeface="Cambria"/>
                <a:ea typeface="Cambria"/>
                <a:cs typeface="Helvetica"/>
              </a:rPr>
              <a:t>Real-world risks are posed by adversarial techniques when deploying ML in policy solutions (2)</a:t>
            </a:r>
            <a:endParaRPr lang="en-US" sz="3600" dirty="0"/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6772D70C-8EE2-C47C-B396-FFA446118AD8}"/>
              </a:ext>
            </a:extLst>
          </p:cNvPr>
          <p:cNvSpPr txBox="1"/>
          <p:nvPr/>
        </p:nvSpPr>
        <p:spPr>
          <a:xfrm>
            <a:off x="695604" y="1564700"/>
            <a:ext cx="347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mbria" panose="02040503050406030204" pitchFamily="18" charset="0"/>
                <a:ea typeface="Cambria" panose="02040503050406030204" pitchFamily="18" charset="0"/>
              </a:rPr>
              <a:t>Example 2: </a:t>
            </a:r>
          </a:p>
          <a:p>
            <a:r>
              <a:rPr lang="en-DE" sz="1600">
                <a:latin typeface="Cambria" panose="02040503050406030204" pitchFamily="18" charset="0"/>
              </a:rPr>
              <a:t>Traffic Sign Detection Evasion</a:t>
            </a:r>
            <a:r>
              <a:rPr lang="en-GB" sz="1600" baseline="30000">
                <a:latin typeface="Cambria" panose="02040503050406030204" pitchFamily="18" charset="0"/>
              </a:rPr>
              <a:t>1</a:t>
            </a: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feld 30">
            <a:extLst>
              <a:ext uri="{FF2B5EF4-FFF2-40B4-BE49-F238E27FC236}">
                <a16:creationId xmlns:a16="http://schemas.microsoft.com/office/drawing/2014/main" id="{BADDE3AB-B074-31F0-4B33-1D1C5D42233C}"/>
              </a:ext>
            </a:extLst>
          </p:cNvPr>
          <p:cNvSpPr txBox="1"/>
          <p:nvPr/>
        </p:nvSpPr>
        <p:spPr>
          <a:xfrm>
            <a:off x="659298" y="6571300"/>
            <a:ext cx="87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Hosseini, H., Chen, Y., Kannan, S., Zhang, B., &amp;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Poovendran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R. (2017). Blocking transferability of adversarial examples in black-box learning systems. 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arXiv:1703.04318.</a:t>
            </a:r>
          </a:p>
          <a:p>
            <a:endParaRPr lang="en-US" sz="6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A827-BC96-E4DF-1C92-77F3FFA998C8}"/>
              </a:ext>
            </a:extLst>
          </p:cNvPr>
          <p:cNvSpPr txBox="1"/>
          <p:nvPr/>
        </p:nvSpPr>
        <p:spPr>
          <a:xfrm>
            <a:off x="659298" y="3848849"/>
            <a:ext cx="1747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dirty="0"/>
              <a:t>Evasion </a:t>
            </a:r>
            <a:r>
              <a:rPr lang="en-DE"/>
              <a:t>attacks</a:t>
            </a:r>
            <a:br>
              <a:rPr lang="en-DE"/>
            </a:br>
            <a:r>
              <a:rPr lang="en-DE" dirty="0"/>
              <a:t>noise</a:t>
            </a:r>
            <a:r>
              <a:rPr lang="en-DE"/>
              <a:t> or blurring</a:t>
            </a:r>
            <a:endParaRPr lang="en-DE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A8C005-AB95-DD71-828C-08B3D1FC5115}"/>
              </a:ext>
            </a:extLst>
          </p:cNvPr>
          <p:cNvCxnSpPr>
            <a:cxnSpLocks/>
          </p:cNvCxnSpPr>
          <p:nvPr/>
        </p:nvCxnSpPr>
        <p:spPr>
          <a:xfrm>
            <a:off x="710659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9C9811-54DC-1393-301A-FDB2320F01D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269989" y="3742140"/>
            <a:ext cx="1937" cy="798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ieren 1">
            <a:extLst>
              <a:ext uri="{FF2B5EF4-FFF2-40B4-BE49-F238E27FC236}">
                <a16:creationId xmlns:a16="http://schemas.microsoft.com/office/drawing/2014/main" id="{3946447D-3964-C718-CD8C-675D8ABC4C7E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7" name="Pfeil: Chevron 4">
              <a:extLst>
                <a:ext uri="{FF2B5EF4-FFF2-40B4-BE49-F238E27FC236}">
                  <a16:creationId xmlns:a16="http://schemas.microsoft.com/office/drawing/2014/main" id="{53790667-3A9C-4ADE-1879-DD4B6BE91108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Pfeil: Chevron 11">
              <a:extLst>
                <a:ext uri="{FF2B5EF4-FFF2-40B4-BE49-F238E27FC236}">
                  <a16:creationId xmlns:a16="http://schemas.microsoft.com/office/drawing/2014/main" id="{A4F4993F-209B-8246-662B-DD3D2AF24D81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9" name="Pfeil: Chevron 12">
              <a:extLst>
                <a:ext uri="{FF2B5EF4-FFF2-40B4-BE49-F238E27FC236}">
                  <a16:creationId xmlns:a16="http://schemas.microsoft.com/office/drawing/2014/main" id="{EA3D0137-BB89-8C58-A6B2-EAB168FCA26C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6E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30" name="Pfeil: Chevron 13">
              <a:extLst>
                <a:ext uri="{FF2B5EF4-FFF2-40B4-BE49-F238E27FC236}">
                  <a16:creationId xmlns:a16="http://schemas.microsoft.com/office/drawing/2014/main" id="{35D28227-BB01-E31B-9953-058E6807C0A6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60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6BADB-6002-CDE4-0E20-0B14AD84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6" r="14828" b="28837"/>
          <a:stretch/>
        </p:blipFill>
        <p:spPr>
          <a:xfrm>
            <a:off x="690828" y="2443900"/>
            <a:ext cx="3162196" cy="1298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058E8-7995-691C-AF9D-669F707D6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9" t="3536" r="21632" b="36370"/>
          <a:stretch/>
        </p:blipFill>
        <p:spPr>
          <a:xfrm>
            <a:off x="1284798" y="4540732"/>
            <a:ext cx="1970381" cy="124348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3BAC0D-3480-235E-FC59-9DEA41A64377}"/>
              </a:ext>
            </a:extLst>
          </p:cNvPr>
          <p:cNvSpPr txBox="1">
            <a:spLocks/>
          </p:cNvSpPr>
          <p:nvPr/>
        </p:nvSpPr>
        <p:spPr>
          <a:xfrm>
            <a:off x="731729" y="288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</a:lstStyle>
          <a:p>
            <a:r>
              <a:rPr lang="en-US" sz="3600">
                <a:latin typeface="Cambria"/>
                <a:ea typeface="Cambria"/>
                <a:cs typeface="Helvetica"/>
              </a:rPr>
              <a:t>Real-world risks are posed by adversarial techniques when deploying ML in policy solutions (2)</a:t>
            </a:r>
            <a:endParaRPr lang="en-US" sz="3600"/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6772D70C-8EE2-C47C-B396-FFA446118AD8}"/>
              </a:ext>
            </a:extLst>
          </p:cNvPr>
          <p:cNvSpPr txBox="1"/>
          <p:nvPr/>
        </p:nvSpPr>
        <p:spPr>
          <a:xfrm>
            <a:off x="695604" y="1564700"/>
            <a:ext cx="347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mbria" panose="02040503050406030204" pitchFamily="18" charset="0"/>
                <a:ea typeface="Cambria" panose="02040503050406030204" pitchFamily="18" charset="0"/>
              </a:rPr>
              <a:t>Example 2: </a:t>
            </a:r>
          </a:p>
          <a:p>
            <a:r>
              <a:rPr lang="en-DE" sz="1600">
                <a:latin typeface="Cambria" panose="02040503050406030204" pitchFamily="18" charset="0"/>
              </a:rPr>
              <a:t>Traffic Sign Detection Evasion</a:t>
            </a:r>
            <a:r>
              <a:rPr lang="en-GB" sz="1600" baseline="30000">
                <a:latin typeface="Cambria" panose="02040503050406030204" pitchFamily="18" charset="0"/>
              </a:rPr>
              <a:t>1</a:t>
            </a: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feld 30">
            <a:extLst>
              <a:ext uri="{FF2B5EF4-FFF2-40B4-BE49-F238E27FC236}">
                <a16:creationId xmlns:a16="http://schemas.microsoft.com/office/drawing/2014/main" id="{BADDE3AB-B074-31F0-4B33-1D1C5D42233C}"/>
              </a:ext>
            </a:extLst>
          </p:cNvPr>
          <p:cNvSpPr txBox="1"/>
          <p:nvPr/>
        </p:nvSpPr>
        <p:spPr>
          <a:xfrm>
            <a:off x="659298" y="6571300"/>
            <a:ext cx="87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Hosseini, H., Chen, Y., Kannan, S., Zhang, B.,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Poovendran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R. (2017). Blocking transferability of adversarial examples in black-box learning systems. 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arXiv:1703.04318.</a:t>
            </a:r>
          </a:p>
          <a:p>
            <a:endParaRPr lang="en-US" sz="60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A827-BC96-E4DF-1C92-77F3FFA998C8}"/>
              </a:ext>
            </a:extLst>
          </p:cNvPr>
          <p:cNvSpPr txBox="1"/>
          <p:nvPr/>
        </p:nvSpPr>
        <p:spPr>
          <a:xfrm>
            <a:off x="659298" y="3848849"/>
            <a:ext cx="1747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/>
              <a:t>Evasion attacks</a:t>
            </a:r>
            <a:br>
              <a:rPr lang="en-DE"/>
            </a:br>
            <a:r>
              <a:rPr lang="en-DE"/>
              <a:t>noise or blurring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B019A-5AE5-4784-ACCE-0AF3F14BDE5A}"/>
              </a:ext>
            </a:extLst>
          </p:cNvPr>
          <p:cNvSpPr txBox="1"/>
          <p:nvPr/>
        </p:nvSpPr>
        <p:spPr>
          <a:xfrm>
            <a:off x="4139781" y="1555604"/>
            <a:ext cx="2902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600"/>
              <a:t>Countermeasure:  </a:t>
            </a:r>
          </a:p>
          <a:p>
            <a:r>
              <a:rPr lang="en-DE" sz="1600" b="1"/>
              <a:t>NULL-labeling</a:t>
            </a:r>
            <a:r>
              <a:rPr lang="en-DE" sz="1600"/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4235E-8BAA-4C1D-9B20-AD6B732E10CA}"/>
              </a:ext>
            </a:extLst>
          </p:cNvPr>
          <p:cNvCxnSpPr>
            <a:cxnSpLocks/>
          </p:cNvCxnSpPr>
          <p:nvPr/>
        </p:nvCxnSpPr>
        <p:spPr>
          <a:xfrm>
            <a:off x="4164092" y="2304389"/>
            <a:ext cx="0" cy="3621739"/>
          </a:xfrm>
          <a:prstGeom prst="straightConnector1">
            <a:avLst/>
          </a:prstGeom>
          <a:ln w="1270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119A63-0E01-25E5-DD1B-003D856C86D5}"/>
              </a:ext>
            </a:extLst>
          </p:cNvPr>
          <p:cNvSpPr/>
          <p:nvPr/>
        </p:nvSpPr>
        <p:spPr>
          <a:xfrm>
            <a:off x="5189552" y="2415738"/>
            <a:ext cx="1702676" cy="6727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>
                <a:solidFill>
                  <a:schemeClr val="tx1"/>
                </a:solidFill>
                <a:latin typeface="Cambria" panose="02040503050406030204" pitchFamily="18" charset="0"/>
              </a:rPr>
              <a:t>Initial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6DD1BE-391C-B0B4-BBB5-6DE9E0FDE27B}"/>
                  </a:ext>
                </a:extLst>
              </p:cNvPr>
              <p:cNvSpPr/>
              <p:nvPr/>
            </p:nvSpPr>
            <p:spPr>
              <a:xfrm>
                <a:off x="5146893" y="3524035"/>
                <a:ext cx="1702676" cy="67279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Compute NULL Probabilities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DE" sz="140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6DD1BE-391C-B0B4-BBB5-6DE9E0FDE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893" y="3524035"/>
                <a:ext cx="1702676" cy="672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893634B-0537-F69B-5228-AF412733EE39}"/>
              </a:ext>
            </a:extLst>
          </p:cNvPr>
          <p:cNvSpPr/>
          <p:nvPr/>
        </p:nvSpPr>
        <p:spPr>
          <a:xfrm>
            <a:off x="5146893" y="4651259"/>
            <a:ext cx="1702676" cy="6727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>
                <a:solidFill>
                  <a:schemeClr val="tx1"/>
                </a:solidFill>
                <a:latin typeface="Cambria" panose="02040503050406030204" pitchFamily="18" charset="0"/>
              </a:rPr>
              <a:t>Adversarial Training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1D41A89-7E93-755C-8251-26057DAF039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6849569" y="2752135"/>
            <a:ext cx="42659" cy="1108297"/>
          </a:xfrm>
          <a:prstGeom prst="bentConnector3">
            <a:avLst>
              <a:gd name="adj1" fmla="val -97936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A583737-4717-49A3-3A3D-606A806645A3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H="1">
            <a:off x="6849569" y="2752135"/>
            <a:ext cx="42659" cy="2235521"/>
          </a:xfrm>
          <a:prstGeom prst="bentConnector3">
            <a:avLst>
              <a:gd name="adj1" fmla="val -176778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D280EA-CCB3-486C-EC45-F7457E940A2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5998231" y="4196828"/>
            <a:ext cx="0" cy="4544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2FBE65-DE9E-0A4C-0E79-33162B7DCFE1}"/>
              </a:ext>
            </a:extLst>
          </p:cNvPr>
          <p:cNvCxnSpPr>
            <a:cxnSpLocks/>
          </p:cNvCxnSpPr>
          <p:nvPr/>
        </p:nvCxnSpPr>
        <p:spPr>
          <a:xfrm>
            <a:off x="4443574" y="2629960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A76CAE-C38B-0DE8-E8C2-43AD8D219DE7}"/>
              </a:ext>
            </a:extLst>
          </p:cNvPr>
          <p:cNvCxnSpPr>
            <a:cxnSpLocks/>
          </p:cNvCxnSpPr>
          <p:nvPr/>
        </p:nvCxnSpPr>
        <p:spPr>
          <a:xfrm>
            <a:off x="4443574" y="3811828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416BC2-8C85-CF32-811F-D91FF103DED3}"/>
              </a:ext>
            </a:extLst>
          </p:cNvPr>
          <p:cNvCxnSpPr>
            <a:cxnSpLocks/>
          </p:cNvCxnSpPr>
          <p:nvPr/>
        </p:nvCxnSpPr>
        <p:spPr>
          <a:xfrm>
            <a:off x="4443574" y="4961500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974934-0743-ABB8-6664-2DCDA681C5B2}"/>
              </a:ext>
            </a:extLst>
          </p:cNvPr>
          <p:cNvSpPr txBox="1"/>
          <p:nvPr/>
        </p:nvSpPr>
        <p:spPr>
          <a:xfrm>
            <a:off x="4245274" y="2327505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Training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E2A4BD-15CC-41C2-EFF9-8A820D9320AA}"/>
              </a:ext>
            </a:extLst>
          </p:cNvPr>
          <p:cNvCxnSpPr>
            <a:cxnSpLocks/>
          </p:cNvCxnSpPr>
          <p:nvPr/>
        </p:nvCxnSpPr>
        <p:spPr>
          <a:xfrm>
            <a:off x="4443574" y="3014765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71CCA9-58F2-482E-E282-2410EA522075}"/>
              </a:ext>
            </a:extLst>
          </p:cNvPr>
          <p:cNvSpPr txBox="1"/>
          <p:nvPr/>
        </p:nvSpPr>
        <p:spPr>
          <a:xfrm>
            <a:off x="4264073" y="2712310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Architecture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A968A2-6E56-B3B7-E9CD-D47B53FC1B6A}"/>
              </a:ext>
            </a:extLst>
          </p:cNvPr>
          <p:cNvSpPr txBox="1"/>
          <p:nvPr/>
        </p:nvSpPr>
        <p:spPr>
          <a:xfrm>
            <a:off x="4139781" y="3513700"/>
            <a:ext cx="114493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Validation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FACD80-E5F1-6FB4-4F78-D8D0BA940057}"/>
              </a:ext>
            </a:extLst>
          </p:cNvPr>
          <p:cNvSpPr txBox="1"/>
          <p:nvPr/>
        </p:nvSpPr>
        <p:spPr>
          <a:xfrm>
            <a:off x="4202615" y="4665387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Training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4DBFF6-869A-50E0-E970-A44224818654}"/>
              </a:ext>
            </a:extLst>
          </p:cNvPr>
          <p:cNvSpPr txBox="1"/>
          <p:nvPr/>
        </p:nvSpPr>
        <p:spPr>
          <a:xfrm>
            <a:off x="6938674" y="2497012"/>
            <a:ext cx="897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Parameters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20CC52-5D40-C506-DFFB-E2FE971E6FB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98231" y="5324052"/>
            <a:ext cx="0" cy="4355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0A9E622-50C0-CEF8-7A8E-E356368BBDA1}"/>
              </a:ext>
            </a:extLst>
          </p:cNvPr>
          <p:cNvSpPr txBox="1"/>
          <p:nvPr/>
        </p:nvSpPr>
        <p:spPr>
          <a:xfrm>
            <a:off x="5998231" y="5414847"/>
            <a:ext cx="897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525BDB-0E02-6141-E478-40A7B85ACE52}"/>
                  </a:ext>
                </a:extLst>
              </p:cNvPr>
              <p:cNvSpPr txBox="1"/>
              <p:nvPr/>
            </p:nvSpPr>
            <p:spPr>
              <a:xfrm>
                <a:off x="5994397" y="4288697"/>
                <a:ext cx="30052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ambria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105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525BDB-0E02-6141-E478-40A7B85A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397" y="4288697"/>
                <a:ext cx="300524" cy="25391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A8C005-AB95-DD71-828C-08B3D1FC5115}"/>
              </a:ext>
            </a:extLst>
          </p:cNvPr>
          <p:cNvCxnSpPr>
            <a:cxnSpLocks/>
          </p:cNvCxnSpPr>
          <p:nvPr/>
        </p:nvCxnSpPr>
        <p:spPr>
          <a:xfrm>
            <a:off x="710659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AC2E50-FC69-D3F7-F354-BE7D3A470328}"/>
              </a:ext>
            </a:extLst>
          </p:cNvPr>
          <p:cNvCxnSpPr>
            <a:cxnSpLocks/>
          </p:cNvCxnSpPr>
          <p:nvPr/>
        </p:nvCxnSpPr>
        <p:spPr>
          <a:xfrm>
            <a:off x="4202615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9C9811-54DC-1393-301A-FDB2320F01D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269989" y="3742140"/>
            <a:ext cx="1937" cy="798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1">
            <a:extLst>
              <a:ext uri="{FF2B5EF4-FFF2-40B4-BE49-F238E27FC236}">
                <a16:creationId xmlns:a16="http://schemas.microsoft.com/office/drawing/2014/main" id="{93F3E1A6-F26D-225E-11D4-28D9AB7F3076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31" name="Pfeil: Chevron 4">
              <a:extLst>
                <a:ext uri="{FF2B5EF4-FFF2-40B4-BE49-F238E27FC236}">
                  <a16:creationId xmlns:a16="http://schemas.microsoft.com/office/drawing/2014/main" id="{E14B67B7-3014-A952-76C5-5FF8A09CA5C0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2" name="Pfeil: Chevron 11">
              <a:extLst>
                <a:ext uri="{FF2B5EF4-FFF2-40B4-BE49-F238E27FC236}">
                  <a16:creationId xmlns:a16="http://schemas.microsoft.com/office/drawing/2014/main" id="{CEA1EE91-9242-2E6B-7CFD-6C52D14A75EE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33" name="Pfeil: Chevron 12">
              <a:extLst>
                <a:ext uri="{FF2B5EF4-FFF2-40B4-BE49-F238E27FC236}">
                  <a16:creationId xmlns:a16="http://schemas.microsoft.com/office/drawing/2014/main" id="{E9F941E0-09D5-CDD9-CD4C-1ACE5F652350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6E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35" name="Pfeil: Chevron 13">
              <a:extLst>
                <a:ext uri="{FF2B5EF4-FFF2-40B4-BE49-F238E27FC236}">
                  <a16:creationId xmlns:a16="http://schemas.microsoft.com/office/drawing/2014/main" id="{1B9D80E4-90C7-2190-5E9F-2BE977AA8D70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172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96BADB-6002-CDE4-0E20-0B14AD848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6" r="14828" b="28837"/>
          <a:stretch/>
        </p:blipFill>
        <p:spPr>
          <a:xfrm>
            <a:off x="690828" y="2443900"/>
            <a:ext cx="3162196" cy="1298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058E8-7995-691C-AF9D-669F707D6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69" t="3536" r="21632" b="36370"/>
          <a:stretch/>
        </p:blipFill>
        <p:spPr>
          <a:xfrm>
            <a:off x="1284798" y="4540732"/>
            <a:ext cx="1970381" cy="1243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B0114C-C60B-C9EA-24C7-7479AC8C8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413"/>
          <a:stretch/>
        </p:blipFill>
        <p:spPr>
          <a:xfrm>
            <a:off x="7648984" y="2629960"/>
            <a:ext cx="4397297" cy="267516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A3BAC0D-3480-235E-FC59-9DEA41A64377}"/>
              </a:ext>
            </a:extLst>
          </p:cNvPr>
          <p:cNvSpPr txBox="1">
            <a:spLocks/>
          </p:cNvSpPr>
          <p:nvPr/>
        </p:nvSpPr>
        <p:spPr>
          <a:xfrm>
            <a:off x="731729" y="288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panose="020B0604020202020204" pitchFamily="34" charset="0"/>
              </a:defRPr>
            </a:lvl1pPr>
          </a:lstStyle>
          <a:p>
            <a:r>
              <a:rPr lang="en-US" sz="3600">
                <a:latin typeface="Cambria"/>
                <a:ea typeface="Cambria"/>
                <a:cs typeface="Helvetica"/>
              </a:rPr>
              <a:t>Real-world risks are posed by adversarial techniques when deploying ML in policy solutions (2)</a:t>
            </a:r>
            <a:endParaRPr lang="en-US" sz="3600"/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6772D70C-8EE2-C47C-B396-FFA446118AD8}"/>
              </a:ext>
            </a:extLst>
          </p:cNvPr>
          <p:cNvSpPr txBox="1"/>
          <p:nvPr/>
        </p:nvSpPr>
        <p:spPr>
          <a:xfrm>
            <a:off x="695604" y="1564700"/>
            <a:ext cx="347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mbria" panose="02040503050406030204" pitchFamily="18" charset="0"/>
                <a:ea typeface="Cambria" panose="02040503050406030204" pitchFamily="18" charset="0"/>
              </a:rPr>
              <a:t>Example 2: </a:t>
            </a:r>
          </a:p>
          <a:p>
            <a:r>
              <a:rPr lang="en-DE" sz="1600">
                <a:latin typeface="Cambria" panose="02040503050406030204" pitchFamily="18" charset="0"/>
              </a:rPr>
              <a:t>Traffic Sign Detection Evasion</a:t>
            </a:r>
            <a:r>
              <a:rPr lang="en-GB" sz="1600" baseline="30000">
                <a:latin typeface="Cambria" panose="02040503050406030204" pitchFamily="18" charset="0"/>
              </a:rPr>
              <a:t>1</a:t>
            </a:r>
            <a:endParaRPr lang="en-US" sz="1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feld 30">
            <a:extLst>
              <a:ext uri="{FF2B5EF4-FFF2-40B4-BE49-F238E27FC236}">
                <a16:creationId xmlns:a16="http://schemas.microsoft.com/office/drawing/2014/main" id="{BADDE3AB-B074-31F0-4B33-1D1C5D42233C}"/>
              </a:ext>
            </a:extLst>
          </p:cNvPr>
          <p:cNvSpPr txBox="1"/>
          <p:nvPr/>
        </p:nvSpPr>
        <p:spPr>
          <a:xfrm>
            <a:off x="659298" y="6571300"/>
            <a:ext cx="87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Hosseini, H., Chen, Y., Kannan, S., Zhang, B.,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Poovendran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R. (2017). Blocking transferability of adversarial examples in black-box learning systems. 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arXiv:1703.04318.</a:t>
            </a:r>
          </a:p>
          <a:p>
            <a:endParaRPr lang="en-US" sz="60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A827-BC96-E4DF-1C92-77F3FFA998C8}"/>
              </a:ext>
            </a:extLst>
          </p:cNvPr>
          <p:cNvSpPr txBox="1"/>
          <p:nvPr/>
        </p:nvSpPr>
        <p:spPr>
          <a:xfrm>
            <a:off x="659298" y="3848849"/>
            <a:ext cx="1747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/>
              <a:t>Evasion attacks</a:t>
            </a:r>
            <a:br>
              <a:rPr lang="en-DE"/>
            </a:br>
            <a:r>
              <a:rPr lang="en-DE"/>
              <a:t>noise or blurring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BB019A-5AE5-4784-ACCE-0AF3F14BDE5A}"/>
              </a:ext>
            </a:extLst>
          </p:cNvPr>
          <p:cNvSpPr txBox="1"/>
          <p:nvPr/>
        </p:nvSpPr>
        <p:spPr>
          <a:xfrm>
            <a:off x="4139781" y="1555604"/>
            <a:ext cx="2902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600"/>
              <a:t>Countermeasure:  </a:t>
            </a:r>
          </a:p>
          <a:p>
            <a:r>
              <a:rPr lang="en-DE" sz="1600" b="1"/>
              <a:t>NULL-labeling</a:t>
            </a:r>
            <a:r>
              <a:rPr lang="en-DE" sz="160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B7A01E-5235-CC8D-07C2-95D37487B27D}"/>
              </a:ext>
            </a:extLst>
          </p:cNvPr>
          <p:cNvCxnSpPr>
            <a:cxnSpLocks/>
          </p:cNvCxnSpPr>
          <p:nvPr/>
        </p:nvCxnSpPr>
        <p:spPr>
          <a:xfrm>
            <a:off x="7836506" y="2304389"/>
            <a:ext cx="0" cy="3621739"/>
          </a:xfrm>
          <a:prstGeom prst="straightConnector1">
            <a:avLst/>
          </a:prstGeom>
          <a:ln w="1270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4235E-8BAA-4C1D-9B20-AD6B732E10CA}"/>
              </a:ext>
            </a:extLst>
          </p:cNvPr>
          <p:cNvCxnSpPr>
            <a:cxnSpLocks/>
          </p:cNvCxnSpPr>
          <p:nvPr/>
        </p:nvCxnSpPr>
        <p:spPr>
          <a:xfrm>
            <a:off x="4164092" y="2304389"/>
            <a:ext cx="0" cy="3621739"/>
          </a:xfrm>
          <a:prstGeom prst="straightConnector1">
            <a:avLst/>
          </a:prstGeom>
          <a:ln w="1270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119A63-0E01-25E5-DD1B-003D856C86D5}"/>
              </a:ext>
            </a:extLst>
          </p:cNvPr>
          <p:cNvSpPr/>
          <p:nvPr/>
        </p:nvSpPr>
        <p:spPr>
          <a:xfrm>
            <a:off x="5189552" y="2415738"/>
            <a:ext cx="1702676" cy="6727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>
                <a:solidFill>
                  <a:schemeClr val="tx1"/>
                </a:solidFill>
                <a:latin typeface="Cambria" panose="02040503050406030204" pitchFamily="18" charset="0"/>
              </a:rPr>
              <a:t>Initial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6DD1BE-391C-B0B4-BBB5-6DE9E0FDE27B}"/>
                  </a:ext>
                </a:extLst>
              </p:cNvPr>
              <p:cNvSpPr/>
              <p:nvPr/>
            </p:nvSpPr>
            <p:spPr>
              <a:xfrm>
                <a:off x="5146893" y="3524035"/>
                <a:ext cx="1702676" cy="67279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4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Compute NULL Probabilities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DE" sz="140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6DD1BE-391C-B0B4-BBB5-6DE9E0FDE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893" y="3524035"/>
                <a:ext cx="1702676" cy="672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893634B-0537-F69B-5228-AF412733EE39}"/>
              </a:ext>
            </a:extLst>
          </p:cNvPr>
          <p:cNvSpPr/>
          <p:nvPr/>
        </p:nvSpPr>
        <p:spPr>
          <a:xfrm>
            <a:off x="5146893" y="4651259"/>
            <a:ext cx="1702676" cy="6727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>
                <a:solidFill>
                  <a:schemeClr val="tx1"/>
                </a:solidFill>
                <a:latin typeface="Cambria" panose="02040503050406030204" pitchFamily="18" charset="0"/>
              </a:rPr>
              <a:t>Adversarial Training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1D41A89-7E93-755C-8251-26057DAF0392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6849569" y="2752135"/>
            <a:ext cx="42659" cy="1108297"/>
          </a:xfrm>
          <a:prstGeom prst="bentConnector3">
            <a:avLst>
              <a:gd name="adj1" fmla="val -97936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A583737-4717-49A3-3A3D-606A806645A3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 flipH="1">
            <a:off x="6849569" y="2752135"/>
            <a:ext cx="42659" cy="2235521"/>
          </a:xfrm>
          <a:prstGeom prst="bentConnector3">
            <a:avLst>
              <a:gd name="adj1" fmla="val -176778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D280EA-CCB3-486C-EC45-F7457E940A2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5998231" y="4196828"/>
            <a:ext cx="0" cy="4544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2FBE65-DE9E-0A4C-0E79-33162B7DCFE1}"/>
              </a:ext>
            </a:extLst>
          </p:cNvPr>
          <p:cNvCxnSpPr>
            <a:cxnSpLocks/>
          </p:cNvCxnSpPr>
          <p:nvPr/>
        </p:nvCxnSpPr>
        <p:spPr>
          <a:xfrm>
            <a:off x="4443574" y="2629960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A76CAE-C38B-0DE8-E8C2-43AD8D219DE7}"/>
              </a:ext>
            </a:extLst>
          </p:cNvPr>
          <p:cNvCxnSpPr>
            <a:cxnSpLocks/>
          </p:cNvCxnSpPr>
          <p:nvPr/>
        </p:nvCxnSpPr>
        <p:spPr>
          <a:xfrm>
            <a:off x="4443574" y="3811828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416BC2-8C85-CF32-811F-D91FF103DED3}"/>
              </a:ext>
            </a:extLst>
          </p:cNvPr>
          <p:cNvCxnSpPr>
            <a:cxnSpLocks/>
          </p:cNvCxnSpPr>
          <p:nvPr/>
        </p:nvCxnSpPr>
        <p:spPr>
          <a:xfrm>
            <a:off x="4443574" y="4961500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B974934-0743-ABB8-6664-2DCDA681C5B2}"/>
              </a:ext>
            </a:extLst>
          </p:cNvPr>
          <p:cNvSpPr txBox="1"/>
          <p:nvPr/>
        </p:nvSpPr>
        <p:spPr>
          <a:xfrm>
            <a:off x="4245274" y="2327505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Training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E2A4BD-15CC-41C2-EFF9-8A820D9320AA}"/>
              </a:ext>
            </a:extLst>
          </p:cNvPr>
          <p:cNvCxnSpPr>
            <a:cxnSpLocks/>
          </p:cNvCxnSpPr>
          <p:nvPr/>
        </p:nvCxnSpPr>
        <p:spPr>
          <a:xfrm>
            <a:off x="4443574" y="3014765"/>
            <a:ext cx="6468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71CCA9-58F2-482E-E282-2410EA522075}"/>
              </a:ext>
            </a:extLst>
          </p:cNvPr>
          <p:cNvSpPr txBox="1"/>
          <p:nvPr/>
        </p:nvSpPr>
        <p:spPr>
          <a:xfrm>
            <a:off x="4264073" y="2712310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Architecture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A968A2-6E56-B3B7-E9CD-D47B53FC1B6A}"/>
              </a:ext>
            </a:extLst>
          </p:cNvPr>
          <p:cNvSpPr txBox="1"/>
          <p:nvPr/>
        </p:nvSpPr>
        <p:spPr>
          <a:xfrm>
            <a:off x="4139781" y="3513700"/>
            <a:ext cx="1144935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Validation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FACD80-E5F1-6FB4-4F78-D8D0BA940057}"/>
              </a:ext>
            </a:extLst>
          </p:cNvPr>
          <p:cNvSpPr txBox="1"/>
          <p:nvPr/>
        </p:nvSpPr>
        <p:spPr>
          <a:xfrm>
            <a:off x="4202615" y="4665387"/>
            <a:ext cx="102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Training Data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4DBFF6-869A-50E0-E970-A44224818654}"/>
              </a:ext>
            </a:extLst>
          </p:cNvPr>
          <p:cNvSpPr txBox="1"/>
          <p:nvPr/>
        </p:nvSpPr>
        <p:spPr>
          <a:xfrm>
            <a:off x="6938674" y="2497012"/>
            <a:ext cx="897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Parameters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20CC52-5D40-C506-DFFB-E2FE971E6FB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98231" y="5324052"/>
            <a:ext cx="0" cy="4355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0A9E622-50C0-CEF8-7A8E-E356368BBDA1}"/>
              </a:ext>
            </a:extLst>
          </p:cNvPr>
          <p:cNvSpPr txBox="1"/>
          <p:nvPr/>
        </p:nvSpPr>
        <p:spPr>
          <a:xfrm>
            <a:off x="5998231" y="5414847"/>
            <a:ext cx="897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050"/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525BDB-0E02-6141-E478-40A7B85ACE52}"/>
                  </a:ext>
                </a:extLst>
              </p:cNvPr>
              <p:cNvSpPr txBox="1"/>
              <p:nvPr/>
            </p:nvSpPr>
            <p:spPr>
              <a:xfrm>
                <a:off x="5994397" y="4288697"/>
                <a:ext cx="30052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1400">
                    <a:latin typeface="Cambria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DE" sz="1050"/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6525BDB-0E02-6141-E478-40A7B85AC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397" y="4288697"/>
                <a:ext cx="300524" cy="253916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DB4D46F9-CA8D-9C5A-30BE-687C4E99D3F7}"/>
              </a:ext>
            </a:extLst>
          </p:cNvPr>
          <p:cNvSpPr txBox="1"/>
          <p:nvPr/>
        </p:nvSpPr>
        <p:spPr>
          <a:xfrm>
            <a:off x="7957230" y="1819431"/>
            <a:ext cx="2492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Cambria" panose="02040503050406030204" pitchFamily="18" charset="0"/>
              </a:defRPr>
            </a:lvl1pPr>
          </a:lstStyle>
          <a:p>
            <a:r>
              <a:rPr lang="en-DE" sz="1600"/>
              <a:t>NULL-labeling output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A8C005-AB95-DD71-828C-08B3D1FC5115}"/>
              </a:ext>
            </a:extLst>
          </p:cNvPr>
          <p:cNvCxnSpPr>
            <a:cxnSpLocks/>
          </p:cNvCxnSpPr>
          <p:nvPr/>
        </p:nvCxnSpPr>
        <p:spPr>
          <a:xfrm>
            <a:off x="710659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AC2E50-FC69-D3F7-F354-BE7D3A470328}"/>
              </a:ext>
            </a:extLst>
          </p:cNvPr>
          <p:cNvCxnSpPr>
            <a:cxnSpLocks/>
          </p:cNvCxnSpPr>
          <p:nvPr/>
        </p:nvCxnSpPr>
        <p:spPr>
          <a:xfrm>
            <a:off x="4202615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0770F4-8A34-40D4-0EF6-938E955335DD}"/>
              </a:ext>
            </a:extLst>
          </p:cNvPr>
          <p:cNvCxnSpPr>
            <a:cxnSpLocks/>
          </p:cNvCxnSpPr>
          <p:nvPr/>
        </p:nvCxnSpPr>
        <p:spPr>
          <a:xfrm>
            <a:off x="7957230" y="2204545"/>
            <a:ext cx="32727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09C9811-54DC-1393-301A-FDB2320F01D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2269989" y="3742140"/>
            <a:ext cx="1937" cy="7985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46">
            <a:extLst>
              <a:ext uri="{FF2B5EF4-FFF2-40B4-BE49-F238E27FC236}">
                <a16:creationId xmlns:a16="http://schemas.microsoft.com/office/drawing/2014/main" id="{E845BEFA-F83F-017C-CC90-57C4E4203B56}"/>
              </a:ext>
            </a:extLst>
          </p:cNvPr>
          <p:cNvSpPr txBox="1"/>
          <p:nvPr/>
        </p:nvSpPr>
        <p:spPr>
          <a:xfrm>
            <a:off x="10830980" y="5307125"/>
            <a:ext cx="2430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(Hosseini et al., 2017)</a:t>
            </a:r>
          </a:p>
        </p:txBody>
      </p:sp>
      <p:grpSp>
        <p:nvGrpSpPr>
          <p:cNvPr id="27" name="Gruppieren 1">
            <a:extLst>
              <a:ext uri="{FF2B5EF4-FFF2-40B4-BE49-F238E27FC236}">
                <a16:creationId xmlns:a16="http://schemas.microsoft.com/office/drawing/2014/main" id="{CFCAC0B2-8902-2B6F-CA6C-F9E156D8BF91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8" name="Pfeil: Chevron 4">
              <a:extLst>
                <a:ext uri="{FF2B5EF4-FFF2-40B4-BE49-F238E27FC236}">
                  <a16:creationId xmlns:a16="http://schemas.microsoft.com/office/drawing/2014/main" id="{C049960E-C811-5B93-14C2-249FA05C671A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0" name="Pfeil: Chevron 11">
              <a:extLst>
                <a:ext uri="{FF2B5EF4-FFF2-40B4-BE49-F238E27FC236}">
                  <a16:creationId xmlns:a16="http://schemas.microsoft.com/office/drawing/2014/main" id="{5F0E31E5-E6DF-7D3B-1733-E1E399DAE224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31" name="Pfeil: Chevron 12">
              <a:extLst>
                <a:ext uri="{FF2B5EF4-FFF2-40B4-BE49-F238E27FC236}">
                  <a16:creationId xmlns:a16="http://schemas.microsoft.com/office/drawing/2014/main" id="{765A08F3-F9D3-233A-039F-A0CB94CD1AFC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6EA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32" name="Pfeil: Chevron 13">
              <a:extLst>
                <a:ext uri="{FF2B5EF4-FFF2-40B4-BE49-F238E27FC236}">
                  <a16:creationId xmlns:a16="http://schemas.microsoft.com/office/drawing/2014/main" id="{14EB2AA8-5449-1575-A6B6-C6D8577D2BC4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49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  <a:ea typeface="Cambria"/>
                <a:cs typeface="Helvetica"/>
              </a:rPr>
              <a:t>Current policy approaches fail to counteract the rising risk of Adversarial Machine Learning</a:t>
            </a:r>
            <a:endParaRPr lang="en-US" sz="36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E6F5323-19B4-9567-6D88-500B0FCB6F06}"/>
              </a:ext>
            </a:extLst>
          </p:cNvPr>
          <p:cNvSpPr txBox="1"/>
          <p:nvPr/>
        </p:nvSpPr>
        <p:spPr>
          <a:xfrm>
            <a:off x="839788" y="1728599"/>
            <a:ext cx="29383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Increasing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challenge of AML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105DD5F-F722-AB1E-EDBF-928788026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1931215"/>
            <a:ext cx="3302000" cy="2413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D94129-4CF3-28BC-5746-02CFE60A2125}"/>
              </a:ext>
            </a:extLst>
          </p:cNvPr>
          <p:cNvGrpSpPr/>
          <p:nvPr/>
        </p:nvGrpSpPr>
        <p:grpSpPr>
          <a:xfrm>
            <a:off x="838200" y="2346387"/>
            <a:ext cx="3176238" cy="646331"/>
            <a:chOff x="838200" y="2614011"/>
            <a:chExt cx="3176238" cy="646331"/>
          </a:xfrm>
        </p:grpSpPr>
        <p:pic>
          <p:nvPicPr>
            <p:cNvPr id="19" name="Graphic 19">
              <a:extLst>
                <a:ext uri="{FF2B5EF4-FFF2-40B4-BE49-F238E27FC236}">
                  <a16:creationId xmlns:a16="http://schemas.microsoft.com/office/drawing/2014/main" id="{1C650029-BEBB-FD33-7396-56AEEC49C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754" b="21935"/>
            <a:stretch/>
          </p:blipFill>
          <p:spPr>
            <a:xfrm>
              <a:off x="838200" y="2742520"/>
              <a:ext cx="404256" cy="380562"/>
            </a:xfrm>
            <a:prstGeom prst="rect">
              <a:avLst/>
            </a:prstGeom>
          </p:spPr>
        </p:pic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42F36072-EE77-5642-38F8-C3825D0F0962}"/>
                </a:ext>
              </a:extLst>
            </p:cNvPr>
            <p:cNvSpPr txBox="1"/>
            <p:nvPr/>
          </p:nvSpPr>
          <p:spPr>
            <a:xfrm>
              <a:off x="1392238" y="2614011"/>
              <a:ext cx="262220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Industry reports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urgent need for better protection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of ML systems against adversarial attacks</a:t>
              </a:r>
              <a:r>
                <a:rPr lang="en-US" sz="1400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91B19FC5-1DE8-4FDC-C0F8-43127DF5C981}"/>
              </a:ext>
            </a:extLst>
          </p:cNvPr>
          <p:cNvSpPr txBox="1"/>
          <p:nvPr/>
        </p:nvSpPr>
        <p:spPr>
          <a:xfrm>
            <a:off x="659298" y="6321364"/>
            <a:ext cx="8740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R. S. Siva Kumar et al., "Adversarial Machine Learning-Industry Perspectives," 2020 IEEE Security and Privacy Workshops (SPW), 2020, pp. 69-75,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doi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10.1109/SPW50608.2020.00028.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“Ethics guidelines for trustworthy AI,” 2019, https://digital-strategy.ec.europa.eu/en/library/ethics-guidelines-trustworthy-ai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Artificcial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Intelligence Act”, 2021, https://eur-lex.europa.eu/legal-content/EN/TXT/HTML/?uri=CELEX:52021PC0206&amp;from=EN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 and Mukhopadhyay, D. (2021), A survey on adversarial attacks and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CAAI Trans.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Technol, 6: 25-45. https://doi.org/10.1049/cit2.12028</a:t>
            </a:r>
            <a:endParaRPr lang="en-US" sz="600" baseline="30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109A2DC7-E5A9-174C-A778-D1E6308CB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099436" y="3167986"/>
            <a:ext cx="419100" cy="2413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03FAC2B-A92E-7661-2DD4-49162E089A87}"/>
              </a:ext>
            </a:extLst>
          </p:cNvPr>
          <p:cNvGrpSpPr/>
          <p:nvPr/>
        </p:nvGrpSpPr>
        <p:grpSpPr>
          <a:xfrm>
            <a:off x="839787" y="3503848"/>
            <a:ext cx="3174651" cy="1025912"/>
            <a:chOff x="1242455" y="4884234"/>
            <a:chExt cx="3174651" cy="1025912"/>
          </a:xfrm>
        </p:grpSpPr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CF7B41E2-C25F-9F3A-6A29-2D64B5882A1C}"/>
                </a:ext>
              </a:extLst>
            </p:cNvPr>
            <p:cNvSpPr/>
            <p:nvPr/>
          </p:nvSpPr>
          <p:spPr>
            <a:xfrm>
              <a:off x="1242455" y="4884234"/>
              <a:ext cx="3174651" cy="1025912"/>
            </a:xfrm>
            <a:prstGeom prst="roundRect">
              <a:avLst/>
            </a:prstGeom>
            <a:gradFill flip="none" rotWithShape="1">
              <a:gsLst>
                <a:gs pos="0">
                  <a:srgbClr val="6EA8DC">
                    <a:tint val="66000"/>
                    <a:satMod val="160000"/>
                  </a:srgbClr>
                </a:gs>
                <a:gs pos="28000">
                  <a:srgbClr val="6EA8DC">
                    <a:tint val="44500"/>
                    <a:satMod val="160000"/>
                  </a:srgbClr>
                </a:gs>
                <a:gs pos="72000">
                  <a:srgbClr val="6EA8D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D03F1A42-F46B-4001-8A28-7D6B9DA26287}"/>
                </a:ext>
              </a:extLst>
            </p:cNvPr>
            <p:cNvSpPr txBox="1"/>
            <p:nvPr/>
          </p:nvSpPr>
          <p:spPr>
            <a:xfrm>
              <a:off x="1328184" y="4967793"/>
              <a:ext cx="2992238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“Application leaders must </a:t>
              </a:r>
              <a:r>
                <a:rPr lang="en-US" sz="1400" b="1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anticipate and prepare to mitigate potential risks of data corruption, model theft, and adversarial samples</a:t>
              </a:r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 – </a:t>
              </a:r>
              <a:r>
                <a:rPr lang="en-US" sz="1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Gartner 2019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471BD8-FAE1-3305-5A91-E5AEC4AF1EB5}"/>
              </a:ext>
            </a:extLst>
          </p:cNvPr>
          <p:cNvGrpSpPr/>
          <p:nvPr/>
        </p:nvGrpSpPr>
        <p:grpSpPr>
          <a:xfrm>
            <a:off x="838200" y="4748932"/>
            <a:ext cx="3041301" cy="880815"/>
            <a:chOff x="838200" y="4748932"/>
            <a:chExt cx="3041301" cy="880815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5392FFC-0157-1A2F-B27F-6DBC9BA1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4748932"/>
              <a:ext cx="419100" cy="241300"/>
            </a:xfrm>
            <a:prstGeom prst="rect">
              <a:avLst/>
            </a:prstGeom>
          </p:spPr>
        </p:pic>
        <p:sp>
          <p:nvSpPr>
            <p:cNvPr id="39" name="TextBox 2">
              <a:extLst>
                <a:ext uri="{FF2B5EF4-FFF2-40B4-BE49-F238E27FC236}">
                  <a16:creationId xmlns:a16="http://schemas.microsoft.com/office/drawing/2014/main" id="{D6E68718-AED5-FC36-7F2F-1770DA4A8494}"/>
                </a:ext>
              </a:extLst>
            </p:cNvPr>
            <p:cNvSpPr txBox="1"/>
            <p:nvPr/>
          </p:nvSpPr>
          <p:spPr>
            <a:xfrm>
              <a:off x="1257300" y="4767973"/>
              <a:ext cx="2622201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Google, Microsoft and others launched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initiatives to protect their ML systems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 in additional to existing defenses of software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4CEE2C-8608-7D34-8C50-288B918FEDD9}"/>
              </a:ext>
            </a:extLst>
          </p:cNvPr>
          <p:cNvGrpSpPr/>
          <p:nvPr/>
        </p:nvGrpSpPr>
        <p:grpSpPr>
          <a:xfrm>
            <a:off x="838200" y="5848785"/>
            <a:ext cx="3041301" cy="241300"/>
            <a:chOff x="838200" y="5772674"/>
            <a:chExt cx="3041301" cy="241300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9E0522C4-717A-0977-74AA-8AAA6B7F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5772674"/>
              <a:ext cx="419100" cy="241300"/>
            </a:xfrm>
            <a:prstGeom prst="rect">
              <a:avLst/>
            </a:prstGeom>
          </p:spPr>
        </p:pic>
        <p:sp>
          <p:nvSpPr>
            <p:cNvPr id="41" name="TextBox 2">
              <a:extLst>
                <a:ext uri="{FF2B5EF4-FFF2-40B4-BE49-F238E27FC236}">
                  <a16:creationId xmlns:a16="http://schemas.microsoft.com/office/drawing/2014/main" id="{BA0B3C27-94F2-AD41-4FE3-A847F8E7201E}"/>
                </a:ext>
              </a:extLst>
            </p:cNvPr>
            <p:cNvSpPr txBox="1"/>
            <p:nvPr/>
          </p:nvSpPr>
          <p:spPr>
            <a:xfrm>
              <a:off x="1257300" y="5791715"/>
              <a:ext cx="2622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What is the role of </a:t>
              </a:r>
              <a:r>
                <a:rPr lang="en-US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policy-makers?</a:t>
              </a:r>
            </a:p>
          </p:txBody>
        </p:sp>
      </p:grpSp>
      <p:grpSp>
        <p:nvGrpSpPr>
          <p:cNvPr id="52" name="Gruppieren 1">
            <a:extLst>
              <a:ext uri="{FF2B5EF4-FFF2-40B4-BE49-F238E27FC236}">
                <a16:creationId xmlns:a16="http://schemas.microsoft.com/office/drawing/2014/main" id="{8BDB4E9F-DB1B-164A-C19F-9CBF9AB003A9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53" name="Pfeil: Chevron 4">
              <a:extLst>
                <a:ext uri="{FF2B5EF4-FFF2-40B4-BE49-F238E27FC236}">
                  <a16:creationId xmlns:a16="http://schemas.microsoft.com/office/drawing/2014/main" id="{CD6D314B-AA49-9BD4-D2D3-775D6FA16019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Pfeil: Chevron 11">
              <a:extLst>
                <a:ext uri="{FF2B5EF4-FFF2-40B4-BE49-F238E27FC236}">
                  <a16:creationId xmlns:a16="http://schemas.microsoft.com/office/drawing/2014/main" id="{7D10D43C-50C3-747D-6FC9-F180FA6B83DA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57" name="Pfeil: Chevron 12">
              <a:extLst>
                <a:ext uri="{FF2B5EF4-FFF2-40B4-BE49-F238E27FC236}">
                  <a16:creationId xmlns:a16="http://schemas.microsoft.com/office/drawing/2014/main" id="{8AC442AB-834C-30AB-BF35-B5E43B003B0E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58" name="Pfeil: Chevron 13">
              <a:extLst>
                <a:ext uri="{FF2B5EF4-FFF2-40B4-BE49-F238E27FC236}">
                  <a16:creationId xmlns:a16="http://schemas.microsoft.com/office/drawing/2014/main" id="{4636F266-9C49-A726-1544-B3C6161B1EF0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6E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62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  <a:ea typeface="Cambria"/>
                <a:cs typeface="Helvetica"/>
              </a:rPr>
              <a:t>Current policy approaches fail to counteract the rising risk of Adversarial Machine Learning</a:t>
            </a:r>
            <a:endParaRPr lang="en-US" sz="36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E6F5323-19B4-9567-6D88-500B0FCB6F06}"/>
              </a:ext>
            </a:extLst>
          </p:cNvPr>
          <p:cNvSpPr txBox="1"/>
          <p:nvPr/>
        </p:nvSpPr>
        <p:spPr>
          <a:xfrm>
            <a:off x="839788" y="1728599"/>
            <a:ext cx="29383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Increasing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challenge of AML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15B067-2747-2752-236D-D7F08CDE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9" y="1931214"/>
            <a:ext cx="3516971" cy="257009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56D1D0D-82E7-6C07-AB2F-184BF8973739}"/>
              </a:ext>
            </a:extLst>
          </p:cNvPr>
          <p:cNvSpPr txBox="1"/>
          <p:nvPr/>
        </p:nvSpPr>
        <p:spPr>
          <a:xfrm>
            <a:off x="4445000" y="1728599"/>
            <a:ext cx="31826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legislative approaches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105DD5F-F722-AB1E-EDBF-92878802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931215"/>
            <a:ext cx="3302000" cy="2413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D94129-4CF3-28BC-5746-02CFE60A2125}"/>
              </a:ext>
            </a:extLst>
          </p:cNvPr>
          <p:cNvGrpSpPr/>
          <p:nvPr/>
        </p:nvGrpSpPr>
        <p:grpSpPr>
          <a:xfrm>
            <a:off x="838200" y="2346387"/>
            <a:ext cx="3176238" cy="646331"/>
            <a:chOff x="838200" y="2614011"/>
            <a:chExt cx="3176238" cy="646331"/>
          </a:xfrm>
        </p:grpSpPr>
        <p:pic>
          <p:nvPicPr>
            <p:cNvPr id="19" name="Graphic 19">
              <a:extLst>
                <a:ext uri="{FF2B5EF4-FFF2-40B4-BE49-F238E27FC236}">
                  <a16:creationId xmlns:a16="http://schemas.microsoft.com/office/drawing/2014/main" id="{1C650029-BEBB-FD33-7396-56AEEC49C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754" b="21935"/>
            <a:stretch/>
          </p:blipFill>
          <p:spPr>
            <a:xfrm>
              <a:off x="838200" y="2742520"/>
              <a:ext cx="404256" cy="380562"/>
            </a:xfrm>
            <a:prstGeom prst="rect">
              <a:avLst/>
            </a:prstGeom>
          </p:spPr>
        </p:pic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42F36072-EE77-5642-38F8-C3825D0F0962}"/>
                </a:ext>
              </a:extLst>
            </p:cNvPr>
            <p:cNvSpPr txBox="1"/>
            <p:nvPr/>
          </p:nvSpPr>
          <p:spPr>
            <a:xfrm>
              <a:off x="1392238" y="2614011"/>
              <a:ext cx="262220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Industry reports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urgent need for better protection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of ML systems against adversarial attacks</a:t>
              </a:r>
              <a:r>
                <a:rPr lang="en-US" sz="1400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91B19FC5-1DE8-4FDC-C0F8-43127DF5C981}"/>
              </a:ext>
            </a:extLst>
          </p:cNvPr>
          <p:cNvSpPr txBox="1"/>
          <p:nvPr/>
        </p:nvSpPr>
        <p:spPr>
          <a:xfrm>
            <a:off x="659298" y="6321364"/>
            <a:ext cx="8740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R. S. Siva Kumar et al., "Adversarial Machine Learning-Industry Perspectives," 2020 IEEE Security and Privacy Workshops (SPW), 2020, pp. 69-75,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doi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10.1109/SPW50608.2020.00028.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“Ethics guidelines for trustworthy AI,” 2019, https://digital-strategy.ec.europa.eu/en/library/ethics-guidelines-trustworthy-ai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Artificcial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Intelligence Act”, 2021, https://eur-lex.europa.eu/legal-content/EN/TXT/HTML/?uri=CELEX:52021PC0206&amp;from=EN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 and Mukhopadhyay, D. (2021), A survey on adversarial attacks and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CAAI Trans.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Technol, 6: 25-45. https://doi.org/10.1049/cit2.12028</a:t>
            </a:r>
            <a:endParaRPr lang="en-US" sz="600" baseline="30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109A2DC7-E5A9-174C-A778-D1E6308CB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099436" y="3167986"/>
            <a:ext cx="419100" cy="2413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03FAC2B-A92E-7661-2DD4-49162E089A87}"/>
              </a:ext>
            </a:extLst>
          </p:cNvPr>
          <p:cNvGrpSpPr/>
          <p:nvPr/>
        </p:nvGrpSpPr>
        <p:grpSpPr>
          <a:xfrm>
            <a:off x="839787" y="3503848"/>
            <a:ext cx="3174651" cy="1025912"/>
            <a:chOff x="1242455" y="4884234"/>
            <a:chExt cx="3174651" cy="1025912"/>
          </a:xfrm>
        </p:grpSpPr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CF7B41E2-C25F-9F3A-6A29-2D64B5882A1C}"/>
                </a:ext>
              </a:extLst>
            </p:cNvPr>
            <p:cNvSpPr/>
            <p:nvPr/>
          </p:nvSpPr>
          <p:spPr>
            <a:xfrm>
              <a:off x="1242455" y="4884234"/>
              <a:ext cx="3174651" cy="1025912"/>
            </a:xfrm>
            <a:prstGeom prst="roundRect">
              <a:avLst/>
            </a:prstGeom>
            <a:gradFill flip="none" rotWithShape="1">
              <a:gsLst>
                <a:gs pos="0">
                  <a:srgbClr val="6EA8DC">
                    <a:tint val="66000"/>
                    <a:satMod val="160000"/>
                  </a:srgbClr>
                </a:gs>
                <a:gs pos="28000">
                  <a:srgbClr val="6EA8DC">
                    <a:tint val="44500"/>
                    <a:satMod val="160000"/>
                  </a:srgbClr>
                </a:gs>
                <a:gs pos="72000">
                  <a:srgbClr val="6EA8D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D03F1A42-F46B-4001-8A28-7D6B9DA26287}"/>
                </a:ext>
              </a:extLst>
            </p:cNvPr>
            <p:cNvSpPr txBox="1"/>
            <p:nvPr/>
          </p:nvSpPr>
          <p:spPr>
            <a:xfrm>
              <a:off x="1328184" y="4967793"/>
              <a:ext cx="2992238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“Application leaders must </a:t>
              </a:r>
              <a:r>
                <a:rPr lang="en-US" sz="1400" b="1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anticipate and prepare to mitigate potential risks of data corruption, model theft, and adversarial samples</a:t>
              </a:r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 – </a:t>
              </a:r>
              <a:r>
                <a:rPr lang="en-US" sz="1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Gartner 2019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471BD8-FAE1-3305-5A91-E5AEC4AF1EB5}"/>
              </a:ext>
            </a:extLst>
          </p:cNvPr>
          <p:cNvGrpSpPr/>
          <p:nvPr/>
        </p:nvGrpSpPr>
        <p:grpSpPr>
          <a:xfrm>
            <a:off x="838200" y="4748932"/>
            <a:ext cx="3041301" cy="880815"/>
            <a:chOff x="838200" y="4748932"/>
            <a:chExt cx="3041301" cy="880815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5392FFC-0157-1A2F-B27F-6DBC9BA1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748932"/>
              <a:ext cx="419100" cy="241300"/>
            </a:xfrm>
            <a:prstGeom prst="rect">
              <a:avLst/>
            </a:prstGeom>
          </p:spPr>
        </p:pic>
        <p:sp>
          <p:nvSpPr>
            <p:cNvPr id="39" name="TextBox 2">
              <a:extLst>
                <a:ext uri="{FF2B5EF4-FFF2-40B4-BE49-F238E27FC236}">
                  <a16:creationId xmlns:a16="http://schemas.microsoft.com/office/drawing/2014/main" id="{D6E68718-AED5-FC36-7F2F-1770DA4A8494}"/>
                </a:ext>
              </a:extLst>
            </p:cNvPr>
            <p:cNvSpPr txBox="1"/>
            <p:nvPr/>
          </p:nvSpPr>
          <p:spPr>
            <a:xfrm>
              <a:off x="1257300" y="4767973"/>
              <a:ext cx="2622201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Google, Microsoft and others launched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initiatives to protect their ML systems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 in additional to existing defenses of software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4CEE2C-8608-7D34-8C50-288B918FEDD9}"/>
              </a:ext>
            </a:extLst>
          </p:cNvPr>
          <p:cNvGrpSpPr/>
          <p:nvPr/>
        </p:nvGrpSpPr>
        <p:grpSpPr>
          <a:xfrm>
            <a:off x="838200" y="5848785"/>
            <a:ext cx="3041301" cy="241300"/>
            <a:chOff x="838200" y="5772674"/>
            <a:chExt cx="3041301" cy="241300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9E0522C4-717A-0977-74AA-8AAA6B7F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5772674"/>
              <a:ext cx="419100" cy="241300"/>
            </a:xfrm>
            <a:prstGeom prst="rect">
              <a:avLst/>
            </a:prstGeom>
          </p:spPr>
        </p:pic>
        <p:sp>
          <p:nvSpPr>
            <p:cNvPr id="41" name="TextBox 2">
              <a:extLst>
                <a:ext uri="{FF2B5EF4-FFF2-40B4-BE49-F238E27FC236}">
                  <a16:creationId xmlns:a16="http://schemas.microsoft.com/office/drawing/2014/main" id="{BA0B3C27-94F2-AD41-4FE3-A847F8E7201E}"/>
                </a:ext>
              </a:extLst>
            </p:cNvPr>
            <p:cNvSpPr txBox="1"/>
            <p:nvPr/>
          </p:nvSpPr>
          <p:spPr>
            <a:xfrm>
              <a:off x="1257300" y="5791715"/>
              <a:ext cx="2622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What is the role of </a:t>
              </a:r>
              <a:r>
                <a:rPr lang="en-US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policy-makers?</a:t>
              </a:r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0F7C22D1-E98F-CE1A-F1B1-F4C970242186}"/>
              </a:ext>
            </a:extLst>
          </p:cNvPr>
          <p:cNvSpPr txBox="1"/>
          <p:nvPr/>
        </p:nvSpPr>
        <p:spPr>
          <a:xfrm>
            <a:off x="4445000" y="2233141"/>
            <a:ext cx="372614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Governments are showing first signs that </a:t>
            </a:r>
            <a:r>
              <a:rPr lang="en-US" sz="1400" b="1">
                <a:latin typeface="Cambria Math" panose="02040503050406030204" pitchFamily="18" charset="0"/>
                <a:ea typeface="Cambria Math" panose="02040503050406030204" pitchFamily="18" charset="0"/>
              </a:rPr>
              <a:t>industry will have to build ML systems more securely and robust to adversarial attacks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4BB334-F903-44C9-D16C-49497A6ECFF2}"/>
              </a:ext>
            </a:extLst>
          </p:cNvPr>
          <p:cNvGrpSpPr/>
          <p:nvPr/>
        </p:nvGrpSpPr>
        <p:grpSpPr>
          <a:xfrm>
            <a:off x="4445000" y="3114187"/>
            <a:ext cx="3516970" cy="534522"/>
            <a:chOff x="4445000" y="3381811"/>
            <a:chExt cx="3516970" cy="53452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34AB56-9656-AFB2-AFA7-56329E31E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203" r="16203" b="19837"/>
            <a:stretch/>
          </p:blipFill>
          <p:spPr>
            <a:xfrm>
              <a:off x="4445000" y="3381811"/>
              <a:ext cx="450718" cy="534522"/>
            </a:xfrm>
            <a:prstGeom prst="rect">
              <a:avLst/>
            </a:prstGeom>
          </p:spPr>
        </p:pic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37F01D58-7603-FE9D-0995-2999ECEFF9B8}"/>
                </a:ext>
              </a:extLst>
            </p:cNvPr>
            <p:cNvSpPr txBox="1"/>
            <p:nvPr/>
          </p:nvSpPr>
          <p:spPr>
            <a:xfrm>
              <a:off x="5070465" y="3435698"/>
              <a:ext cx="289150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The EU published </a:t>
              </a:r>
              <a:r>
                <a:rPr lang="en-US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ethics guidelines for trustworthy AI </a:t>
              </a:r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in 2019</a:t>
              </a:r>
              <a:r>
                <a:rPr lang="en-US" sz="1400" baseline="3000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CB6BF15-FA87-CCD0-D4FC-93A9440F9065}"/>
              </a:ext>
            </a:extLst>
          </p:cNvPr>
          <p:cNvGrpSpPr/>
          <p:nvPr/>
        </p:nvGrpSpPr>
        <p:grpSpPr>
          <a:xfrm>
            <a:off x="4588727" y="3862998"/>
            <a:ext cx="3433017" cy="647736"/>
            <a:chOff x="4588727" y="4108067"/>
            <a:chExt cx="3433017" cy="64773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1946C0E-219F-255E-0BE6-4DD55FCB0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8727" y="4108067"/>
              <a:ext cx="419100" cy="241300"/>
            </a:xfrm>
            <a:prstGeom prst="rect">
              <a:avLst/>
            </a:prstGeom>
          </p:spPr>
        </p:pic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B4505CA6-4EE6-F517-318C-8C392DE8E784}"/>
                </a:ext>
              </a:extLst>
            </p:cNvPr>
            <p:cNvSpPr txBox="1"/>
            <p:nvPr/>
          </p:nvSpPr>
          <p:spPr>
            <a:xfrm>
              <a:off x="5060637" y="4109472"/>
              <a:ext cx="296110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“AI systems need to be 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resilient and secure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”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and have a 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fall back plan in case something goes wrong”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BF4D49DC-3DE4-4B7B-C1D2-D5BA6665C010}"/>
              </a:ext>
            </a:extLst>
          </p:cNvPr>
          <p:cNvGrpSpPr/>
          <p:nvPr/>
        </p:nvGrpSpPr>
        <p:grpSpPr>
          <a:xfrm>
            <a:off x="4444999" y="4773003"/>
            <a:ext cx="3586571" cy="461666"/>
            <a:chOff x="4445000" y="5097869"/>
            <a:chExt cx="3586571" cy="461666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13AA82A8-BB40-BFE9-6DEE-9667013BF27C}"/>
                </a:ext>
              </a:extLst>
            </p:cNvPr>
            <p:cNvSpPr txBox="1"/>
            <p:nvPr/>
          </p:nvSpPr>
          <p:spPr>
            <a:xfrm>
              <a:off x="5070464" y="5118181"/>
              <a:ext cx="296110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The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EU AI Act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specifically addresses the risks of AML</a:t>
              </a:r>
              <a:r>
                <a:rPr lang="en-US" sz="1400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7761D3C-38BA-ED14-630D-39789FD2F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9079" t="4205" r="8482" b="23756"/>
            <a:stretch/>
          </p:blipFill>
          <p:spPr>
            <a:xfrm>
              <a:off x="4445000" y="5097869"/>
              <a:ext cx="528319" cy="461666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D6E247A-550F-42D4-FA95-62016F1370C0}"/>
              </a:ext>
            </a:extLst>
          </p:cNvPr>
          <p:cNvGrpSpPr/>
          <p:nvPr/>
        </p:nvGrpSpPr>
        <p:grpSpPr>
          <a:xfrm>
            <a:off x="4588727" y="5482522"/>
            <a:ext cx="3373243" cy="863179"/>
            <a:chOff x="4588727" y="4108067"/>
            <a:chExt cx="3373243" cy="863179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43668E3-2F13-A963-2D03-A9F9793BF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8727" y="4108067"/>
              <a:ext cx="419100" cy="241300"/>
            </a:xfrm>
            <a:prstGeom prst="rect">
              <a:avLst/>
            </a:prstGeom>
          </p:spPr>
        </p:pic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0CDDEBB7-3494-269B-FBCC-1FCFBE662432}"/>
                </a:ext>
              </a:extLst>
            </p:cNvPr>
            <p:cNvSpPr txBox="1"/>
            <p:nvPr/>
          </p:nvSpPr>
          <p:spPr>
            <a:xfrm>
              <a:off x="5060638" y="4109472"/>
              <a:ext cx="2901332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Providers of high-risk AI must ensure 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 appropriate measures to prevent and control”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attacks  </a:t>
              </a:r>
              <a:endParaRPr lang="en-US" sz="14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6" name="Gruppieren 1">
            <a:extLst>
              <a:ext uri="{FF2B5EF4-FFF2-40B4-BE49-F238E27FC236}">
                <a16:creationId xmlns:a16="http://schemas.microsoft.com/office/drawing/2014/main" id="{41FB42D3-3015-B8DE-D2AF-3676409F341A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57" name="Pfeil: Chevron 4">
              <a:extLst>
                <a:ext uri="{FF2B5EF4-FFF2-40B4-BE49-F238E27FC236}">
                  <a16:creationId xmlns:a16="http://schemas.microsoft.com/office/drawing/2014/main" id="{0F18343C-8DB3-04D3-FE68-4F009077C58D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Pfeil: Chevron 11">
              <a:extLst>
                <a:ext uri="{FF2B5EF4-FFF2-40B4-BE49-F238E27FC236}">
                  <a16:creationId xmlns:a16="http://schemas.microsoft.com/office/drawing/2014/main" id="{F4DAF2E4-E037-28DD-2233-A627A94BB45E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59" name="Pfeil: Chevron 12">
              <a:extLst>
                <a:ext uri="{FF2B5EF4-FFF2-40B4-BE49-F238E27FC236}">
                  <a16:creationId xmlns:a16="http://schemas.microsoft.com/office/drawing/2014/main" id="{4DC7D1F3-21F3-1A06-051C-93813D8A4B48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60" name="Pfeil: Chevron 13">
              <a:extLst>
                <a:ext uri="{FF2B5EF4-FFF2-40B4-BE49-F238E27FC236}">
                  <a16:creationId xmlns:a16="http://schemas.microsoft.com/office/drawing/2014/main" id="{2E02D572-F3D1-3818-C179-30E23B2E50CF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6E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7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  <a:ea typeface="Cambria"/>
                <a:cs typeface="Helvetica"/>
              </a:rPr>
              <a:t>Current policy approaches fail to counteract the rising risk of Adversarial Machine Learning</a:t>
            </a:r>
            <a:endParaRPr lang="en-US" sz="36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E6F5323-19B4-9567-6D88-500B0FCB6F06}"/>
              </a:ext>
            </a:extLst>
          </p:cNvPr>
          <p:cNvSpPr txBox="1"/>
          <p:nvPr/>
        </p:nvSpPr>
        <p:spPr>
          <a:xfrm>
            <a:off x="839788" y="1728599"/>
            <a:ext cx="29383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Increasing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challenge of AML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15B067-2747-2752-236D-D7F08CDE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9" y="1931214"/>
            <a:ext cx="3516971" cy="257009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F56D1D0D-82E7-6C07-AB2F-184BF8973739}"/>
              </a:ext>
            </a:extLst>
          </p:cNvPr>
          <p:cNvSpPr txBox="1"/>
          <p:nvPr/>
        </p:nvSpPr>
        <p:spPr>
          <a:xfrm>
            <a:off x="4445000" y="1728599"/>
            <a:ext cx="31826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</a:t>
            </a:r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legislative approaches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1010881-A45E-BFDA-843F-ADAB4D015612}"/>
              </a:ext>
            </a:extLst>
          </p:cNvPr>
          <p:cNvSpPr txBox="1"/>
          <p:nvPr/>
        </p:nvSpPr>
        <p:spPr>
          <a:xfrm>
            <a:off x="8427619" y="1728398"/>
            <a:ext cx="29383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Policies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needed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105DD5F-F722-AB1E-EDBF-92878802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931215"/>
            <a:ext cx="3302000" cy="2413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D94129-4CF3-28BC-5746-02CFE60A2125}"/>
              </a:ext>
            </a:extLst>
          </p:cNvPr>
          <p:cNvGrpSpPr/>
          <p:nvPr/>
        </p:nvGrpSpPr>
        <p:grpSpPr>
          <a:xfrm>
            <a:off x="838200" y="2346387"/>
            <a:ext cx="3176238" cy="646331"/>
            <a:chOff x="838200" y="2614011"/>
            <a:chExt cx="3176238" cy="646331"/>
          </a:xfrm>
        </p:grpSpPr>
        <p:pic>
          <p:nvPicPr>
            <p:cNvPr id="19" name="Graphic 19">
              <a:extLst>
                <a:ext uri="{FF2B5EF4-FFF2-40B4-BE49-F238E27FC236}">
                  <a16:creationId xmlns:a16="http://schemas.microsoft.com/office/drawing/2014/main" id="{1C650029-BEBB-FD33-7396-56AEEC49C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754" b="21935"/>
            <a:stretch/>
          </p:blipFill>
          <p:spPr>
            <a:xfrm>
              <a:off x="838200" y="2742520"/>
              <a:ext cx="404256" cy="380562"/>
            </a:xfrm>
            <a:prstGeom prst="rect">
              <a:avLst/>
            </a:prstGeom>
          </p:spPr>
        </p:pic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42F36072-EE77-5642-38F8-C3825D0F0962}"/>
                </a:ext>
              </a:extLst>
            </p:cNvPr>
            <p:cNvSpPr txBox="1"/>
            <p:nvPr/>
          </p:nvSpPr>
          <p:spPr>
            <a:xfrm>
              <a:off x="1392238" y="2614011"/>
              <a:ext cx="262220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Industry reports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urgent need for better protection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of ML systems against adversarial attacks</a:t>
              </a:r>
              <a:r>
                <a:rPr lang="en-US" sz="1400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91B19FC5-1DE8-4FDC-C0F8-43127DF5C981}"/>
              </a:ext>
            </a:extLst>
          </p:cNvPr>
          <p:cNvSpPr txBox="1"/>
          <p:nvPr/>
        </p:nvSpPr>
        <p:spPr>
          <a:xfrm>
            <a:off x="659298" y="6321364"/>
            <a:ext cx="8740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R. S. Siva Kumar et al., "Adversarial Machine Learning-Industry Perspectives," 2020 IEEE Security and Privacy Workshops (SPW), 2020, pp. 69-75,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doi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10.1109/SPW50608.2020.00028.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“Ethics guidelines for trustworthy AI,” 2019, https://digital-strategy.ec.europa.eu/en/library/ethics-guidelines-trustworthy-ai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European Commission, “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Artificcial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Intelligence Act”, 2021, https://eur-lex.europa.eu/legal-content/EN/TXT/HTML/?uri=CELEX:52021PC0206&amp;from=EN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 and Mukhopadhyay, D. (2021), A survey on adversarial attacks and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CAAI Trans.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Intell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Technol, 6: 25-45. https://doi.org/10.1049/cit2.12028</a:t>
            </a:r>
            <a:endParaRPr lang="en-US" sz="600" baseline="300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109A2DC7-E5A9-174C-A778-D1E6308CB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099436" y="3167986"/>
            <a:ext cx="419100" cy="2413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03FAC2B-A92E-7661-2DD4-49162E089A87}"/>
              </a:ext>
            </a:extLst>
          </p:cNvPr>
          <p:cNvGrpSpPr/>
          <p:nvPr/>
        </p:nvGrpSpPr>
        <p:grpSpPr>
          <a:xfrm>
            <a:off x="839787" y="3503848"/>
            <a:ext cx="3174651" cy="1025912"/>
            <a:chOff x="1242455" y="4884234"/>
            <a:chExt cx="3174651" cy="1025912"/>
          </a:xfrm>
        </p:grpSpPr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CF7B41E2-C25F-9F3A-6A29-2D64B5882A1C}"/>
                </a:ext>
              </a:extLst>
            </p:cNvPr>
            <p:cNvSpPr/>
            <p:nvPr/>
          </p:nvSpPr>
          <p:spPr>
            <a:xfrm>
              <a:off x="1242455" y="4884234"/>
              <a:ext cx="3174651" cy="1025912"/>
            </a:xfrm>
            <a:prstGeom prst="roundRect">
              <a:avLst/>
            </a:prstGeom>
            <a:gradFill flip="none" rotWithShape="1">
              <a:gsLst>
                <a:gs pos="0">
                  <a:srgbClr val="6EA8DC">
                    <a:tint val="66000"/>
                    <a:satMod val="160000"/>
                  </a:srgbClr>
                </a:gs>
                <a:gs pos="28000">
                  <a:srgbClr val="6EA8DC">
                    <a:tint val="44500"/>
                    <a:satMod val="160000"/>
                  </a:srgbClr>
                </a:gs>
                <a:gs pos="72000">
                  <a:srgbClr val="6EA8D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D03F1A42-F46B-4001-8A28-7D6B9DA26287}"/>
                </a:ext>
              </a:extLst>
            </p:cNvPr>
            <p:cNvSpPr txBox="1"/>
            <p:nvPr/>
          </p:nvSpPr>
          <p:spPr>
            <a:xfrm>
              <a:off x="1328184" y="4967793"/>
              <a:ext cx="2992238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“Application leaders must </a:t>
              </a:r>
              <a:r>
                <a:rPr lang="en-US" sz="1400" b="1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anticipate and prepare to mitigate potential risks of data corruption, model theft, and adversarial samples</a:t>
              </a:r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 – </a:t>
              </a:r>
              <a:r>
                <a:rPr lang="en-US" sz="1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Gartner 2019</a:t>
              </a: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4471BD8-FAE1-3305-5A91-E5AEC4AF1EB5}"/>
              </a:ext>
            </a:extLst>
          </p:cNvPr>
          <p:cNvGrpSpPr/>
          <p:nvPr/>
        </p:nvGrpSpPr>
        <p:grpSpPr>
          <a:xfrm>
            <a:off x="838200" y="4748932"/>
            <a:ext cx="3041301" cy="880815"/>
            <a:chOff x="838200" y="4748932"/>
            <a:chExt cx="3041301" cy="880815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5392FFC-0157-1A2F-B27F-6DBC9BA1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4748932"/>
              <a:ext cx="419100" cy="241300"/>
            </a:xfrm>
            <a:prstGeom prst="rect">
              <a:avLst/>
            </a:prstGeom>
          </p:spPr>
        </p:pic>
        <p:sp>
          <p:nvSpPr>
            <p:cNvPr id="39" name="TextBox 2">
              <a:extLst>
                <a:ext uri="{FF2B5EF4-FFF2-40B4-BE49-F238E27FC236}">
                  <a16:creationId xmlns:a16="http://schemas.microsoft.com/office/drawing/2014/main" id="{D6E68718-AED5-FC36-7F2F-1770DA4A8494}"/>
                </a:ext>
              </a:extLst>
            </p:cNvPr>
            <p:cNvSpPr txBox="1"/>
            <p:nvPr/>
          </p:nvSpPr>
          <p:spPr>
            <a:xfrm>
              <a:off x="1257300" y="4767973"/>
              <a:ext cx="2622201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Google, Microsoft and others launched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initiatives to protect their ML systems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, in additional to existing defenses of software</a:t>
              </a:r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4CEE2C-8608-7D34-8C50-288B918FEDD9}"/>
              </a:ext>
            </a:extLst>
          </p:cNvPr>
          <p:cNvGrpSpPr/>
          <p:nvPr/>
        </p:nvGrpSpPr>
        <p:grpSpPr>
          <a:xfrm>
            <a:off x="838200" y="5848785"/>
            <a:ext cx="3041301" cy="241300"/>
            <a:chOff x="838200" y="5772674"/>
            <a:chExt cx="3041301" cy="241300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9E0522C4-717A-0977-74AA-8AAA6B7F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200" y="5772674"/>
              <a:ext cx="419100" cy="241300"/>
            </a:xfrm>
            <a:prstGeom prst="rect">
              <a:avLst/>
            </a:prstGeom>
          </p:spPr>
        </p:pic>
        <p:sp>
          <p:nvSpPr>
            <p:cNvPr id="41" name="TextBox 2">
              <a:extLst>
                <a:ext uri="{FF2B5EF4-FFF2-40B4-BE49-F238E27FC236}">
                  <a16:creationId xmlns:a16="http://schemas.microsoft.com/office/drawing/2014/main" id="{BA0B3C27-94F2-AD41-4FE3-A847F8E7201E}"/>
                </a:ext>
              </a:extLst>
            </p:cNvPr>
            <p:cNvSpPr txBox="1"/>
            <p:nvPr/>
          </p:nvSpPr>
          <p:spPr>
            <a:xfrm>
              <a:off x="1257300" y="5791715"/>
              <a:ext cx="26222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What is the role of </a:t>
              </a:r>
              <a:r>
                <a:rPr lang="en-US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policy-makers?</a:t>
              </a:r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0F7C22D1-E98F-CE1A-F1B1-F4C970242186}"/>
              </a:ext>
            </a:extLst>
          </p:cNvPr>
          <p:cNvSpPr txBox="1"/>
          <p:nvPr/>
        </p:nvSpPr>
        <p:spPr>
          <a:xfrm>
            <a:off x="4445000" y="2233141"/>
            <a:ext cx="372614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Governments are showing first signs that </a:t>
            </a:r>
            <a:r>
              <a:rPr lang="en-US" sz="1400" b="1">
                <a:latin typeface="Cambria Math" panose="02040503050406030204" pitchFamily="18" charset="0"/>
                <a:ea typeface="Cambria Math" panose="02040503050406030204" pitchFamily="18" charset="0"/>
              </a:rPr>
              <a:t>industry will have to build ML systems more securely and robust to adversarial attacks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4BB334-F903-44C9-D16C-49497A6ECFF2}"/>
              </a:ext>
            </a:extLst>
          </p:cNvPr>
          <p:cNvGrpSpPr/>
          <p:nvPr/>
        </p:nvGrpSpPr>
        <p:grpSpPr>
          <a:xfrm>
            <a:off x="4445000" y="3114187"/>
            <a:ext cx="3516970" cy="534522"/>
            <a:chOff x="4445000" y="3381811"/>
            <a:chExt cx="3516970" cy="53452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34AB56-9656-AFB2-AFA7-56329E31E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6203" r="16203" b="19837"/>
            <a:stretch/>
          </p:blipFill>
          <p:spPr>
            <a:xfrm>
              <a:off x="4445000" y="3381811"/>
              <a:ext cx="450718" cy="534522"/>
            </a:xfrm>
            <a:prstGeom prst="rect">
              <a:avLst/>
            </a:prstGeom>
          </p:spPr>
        </p:pic>
        <p:sp>
          <p:nvSpPr>
            <p:cNvPr id="12" name="TextBox 2">
              <a:extLst>
                <a:ext uri="{FF2B5EF4-FFF2-40B4-BE49-F238E27FC236}">
                  <a16:creationId xmlns:a16="http://schemas.microsoft.com/office/drawing/2014/main" id="{37F01D58-7603-FE9D-0995-2999ECEFF9B8}"/>
                </a:ext>
              </a:extLst>
            </p:cNvPr>
            <p:cNvSpPr txBox="1"/>
            <p:nvPr/>
          </p:nvSpPr>
          <p:spPr>
            <a:xfrm>
              <a:off x="5070465" y="3435698"/>
              <a:ext cx="289150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The EU published </a:t>
              </a:r>
              <a:r>
                <a:rPr lang="en-US" sz="1400" b="1">
                  <a:latin typeface="Cambria Math" panose="02040503050406030204" pitchFamily="18" charset="0"/>
                  <a:ea typeface="Cambria Math" panose="02040503050406030204" pitchFamily="18" charset="0"/>
                </a:rPr>
                <a:t>ethics guidelines for trustworthy AI </a:t>
              </a:r>
              <a:r>
                <a:rPr lang="en-US" sz="1400">
                  <a:latin typeface="Cambria Math" panose="02040503050406030204" pitchFamily="18" charset="0"/>
                  <a:ea typeface="Cambria Math" panose="02040503050406030204" pitchFamily="18" charset="0"/>
                </a:rPr>
                <a:t>in 2019</a:t>
              </a:r>
              <a:r>
                <a:rPr lang="en-US" sz="1400" baseline="3000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CB6BF15-FA87-CCD0-D4FC-93A9440F9065}"/>
              </a:ext>
            </a:extLst>
          </p:cNvPr>
          <p:cNvGrpSpPr/>
          <p:nvPr/>
        </p:nvGrpSpPr>
        <p:grpSpPr>
          <a:xfrm>
            <a:off x="4588727" y="3862998"/>
            <a:ext cx="3433017" cy="647736"/>
            <a:chOff x="4588727" y="4108067"/>
            <a:chExt cx="3433017" cy="64773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1946C0E-219F-255E-0BE6-4DD55FCB0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8727" y="4108067"/>
              <a:ext cx="419100" cy="241300"/>
            </a:xfrm>
            <a:prstGeom prst="rect">
              <a:avLst/>
            </a:prstGeom>
          </p:spPr>
        </p:pic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B4505CA6-4EE6-F517-318C-8C392DE8E784}"/>
                </a:ext>
              </a:extLst>
            </p:cNvPr>
            <p:cNvSpPr txBox="1"/>
            <p:nvPr/>
          </p:nvSpPr>
          <p:spPr>
            <a:xfrm>
              <a:off x="5060637" y="4109472"/>
              <a:ext cx="296110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“AI systems need to be 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resilient and secure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”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and have a 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fall back plan in case something goes wrong”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BF4D49DC-3DE4-4B7B-C1D2-D5BA6665C010}"/>
              </a:ext>
            </a:extLst>
          </p:cNvPr>
          <p:cNvGrpSpPr/>
          <p:nvPr/>
        </p:nvGrpSpPr>
        <p:grpSpPr>
          <a:xfrm>
            <a:off x="4444999" y="4773003"/>
            <a:ext cx="3586571" cy="461666"/>
            <a:chOff x="4445000" y="5097869"/>
            <a:chExt cx="3586571" cy="461666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13AA82A8-BB40-BFE9-6DEE-9667013BF27C}"/>
                </a:ext>
              </a:extLst>
            </p:cNvPr>
            <p:cNvSpPr txBox="1"/>
            <p:nvPr/>
          </p:nvSpPr>
          <p:spPr>
            <a:xfrm>
              <a:off x="5070464" y="5118181"/>
              <a:ext cx="296110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The </a:t>
              </a:r>
              <a:r>
                <a:rPr lang="en-US" sz="14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EU AI Act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specifically addresses the risks of AML</a:t>
              </a:r>
              <a:r>
                <a:rPr lang="en-US" sz="1400" baseline="30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7761D3C-38BA-ED14-630D-39789FD2F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9079" t="4205" r="8482" b="23756"/>
            <a:stretch/>
          </p:blipFill>
          <p:spPr>
            <a:xfrm>
              <a:off x="4445000" y="5097869"/>
              <a:ext cx="528319" cy="461666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6D6E247A-550F-42D4-FA95-62016F1370C0}"/>
              </a:ext>
            </a:extLst>
          </p:cNvPr>
          <p:cNvGrpSpPr/>
          <p:nvPr/>
        </p:nvGrpSpPr>
        <p:grpSpPr>
          <a:xfrm>
            <a:off x="4588727" y="5482522"/>
            <a:ext cx="3373243" cy="863179"/>
            <a:chOff x="4588727" y="4108067"/>
            <a:chExt cx="3373243" cy="863179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43668E3-2F13-A963-2D03-A9F9793BF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88727" y="4108067"/>
              <a:ext cx="419100" cy="241300"/>
            </a:xfrm>
            <a:prstGeom prst="rect">
              <a:avLst/>
            </a:prstGeom>
          </p:spPr>
        </p:pic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0CDDEBB7-3494-269B-FBCC-1FCFBE662432}"/>
                </a:ext>
              </a:extLst>
            </p:cNvPr>
            <p:cNvSpPr txBox="1"/>
            <p:nvPr/>
          </p:nvSpPr>
          <p:spPr>
            <a:xfrm>
              <a:off x="5060638" y="4109472"/>
              <a:ext cx="2901332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Providers of high-risk AI must ensure </a:t>
              </a:r>
              <a:r>
                <a: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“</a:t>
              </a:r>
              <a:r>
                <a: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where appropriate measures to prevent and control” </a:t>
              </a:r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attacks  </a:t>
              </a:r>
              <a:endParaRPr lang="en-US" sz="14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D4CAD1D4-2E78-43D5-6B62-26D76FF539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203" t="7778" r="16308" b="25528"/>
          <a:stretch/>
        </p:blipFill>
        <p:spPr>
          <a:xfrm>
            <a:off x="8427619" y="2427171"/>
            <a:ext cx="481686" cy="476012"/>
          </a:xfrm>
          <a:prstGeom prst="rect">
            <a:avLst/>
          </a:prstGeom>
        </p:spPr>
      </p:pic>
      <p:sp>
        <p:nvSpPr>
          <p:cNvPr id="46" name="TextBox 2">
            <a:extLst>
              <a:ext uri="{FF2B5EF4-FFF2-40B4-BE49-F238E27FC236}">
                <a16:creationId xmlns:a16="http://schemas.microsoft.com/office/drawing/2014/main" id="{AD0252C8-BB3D-94ED-A995-011453E2A7D9}"/>
              </a:ext>
            </a:extLst>
          </p:cNvPr>
          <p:cNvSpPr txBox="1"/>
          <p:nvPr/>
        </p:nvSpPr>
        <p:spPr>
          <a:xfrm>
            <a:off x="9060561" y="2346387"/>
            <a:ext cx="232816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It is however unclear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providers of AI systems can comply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with such regulation</a:t>
            </a: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CB36DA8-53F0-A34E-3AEF-3EC1E0BEDEE2}"/>
              </a:ext>
            </a:extLst>
          </p:cNvPr>
          <p:cNvGrpSpPr/>
          <p:nvPr/>
        </p:nvGrpSpPr>
        <p:grpSpPr>
          <a:xfrm>
            <a:off x="8427619" y="3154029"/>
            <a:ext cx="2961106" cy="1025912"/>
            <a:chOff x="1242456" y="4884234"/>
            <a:chExt cx="2961106" cy="1025912"/>
          </a:xfrm>
        </p:grpSpPr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B0A0611E-9C78-B9AB-4247-52822377AE93}"/>
                </a:ext>
              </a:extLst>
            </p:cNvPr>
            <p:cNvSpPr/>
            <p:nvPr/>
          </p:nvSpPr>
          <p:spPr>
            <a:xfrm>
              <a:off x="1242456" y="4884234"/>
              <a:ext cx="2961106" cy="1025912"/>
            </a:xfrm>
            <a:prstGeom prst="roundRect">
              <a:avLst/>
            </a:prstGeom>
            <a:gradFill flip="none" rotWithShape="1">
              <a:gsLst>
                <a:gs pos="0">
                  <a:srgbClr val="BA0020">
                    <a:tint val="66000"/>
                    <a:satMod val="160000"/>
                  </a:srgbClr>
                </a:gs>
                <a:gs pos="38000">
                  <a:srgbClr val="BA0020">
                    <a:tint val="44500"/>
                    <a:satMod val="160000"/>
                  </a:srgbClr>
                </a:gs>
                <a:gs pos="100000">
                  <a:srgbClr val="BA002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2">
              <a:extLst>
                <a:ext uri="{FF2B5EF4-FFF2-40B4-BE49-F238E27FC236}">
                  <a16:creationId xmlns:a16="http://schemas.microsoft.com/office/drawing/2014/main" id="{5530C135-D2FE-4CAF-EB96-B49B7EB92581}"/>
                </a:ext>
              </a:extLst>
            </p:cNvPr>
            <p:cNvSpPr txBox="1"/>
            <p:nvPr/>
          </p:nvSpPr>
          <p:spPr>
            <a:xfrm>
              <a:off x="1328184" y="4967793"/>
              <a:ext cx="2733981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“It remains as an </a:t>
              </a:r>
              <a:r>
                <a:rPr lang="en-US" sz="1400" b="1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open problem for the ML community to come up with a considerably robust design </a:t>
              </a:r>
              <a:r>
                <a:rPr lang="en-US" sz="14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against these adversarial attacks.” </a:t>
              </a:r>
              <a:r>
                <a:rPr lang="en-US" sz="1400" baseline="300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F96FC902-1BB2-0552-5E00-60264AEEEC8D}"/>
              </a:ext>
            </a:extLst>
          </p:cNvPr>
          <p:cNvSpPr txBox="1"/>
          <p:nvPr/>
        </p:nvSpPr>
        <p:spPr>
          <a:xfrm>
            <a:off x="8427619" y="4829043"/>
            <a:ext cx="296110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Policies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 must acknowledge that it is still impossible to build fully secure ML systems, but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demand development and use of tools to protect data, models and infrastructure </a:t>
            </a:r>
          </a:p>
        </p:txBody>
      </p:sp>
      <p:pic>
        <p:nvPicPr>
          <p:cNvPr id="55" name="Grafik 54">
            <a:extLst>
              <a:ext uri="{FF2B5EF4-FFF2-40B4-BE49-F238E27FC236}">
                <a16:creationId xmlns:a16="http://schemas.microsoft.com/office/drawing/2014/main" id="{960C07EF-0590-0F0A-8C64-B8F5273BB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670788" y="4456271"/>
            <a:ext cx="419100" cy="2413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21D234-3A07-84B0-4533-CD8C2DDA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19" y="1933959"/>
            <a:ext cx="3087622" cy="241300"/>
          </a:xfrm>
          <a:prstGeom prst="rect">
            <a:avLst/>
          </a:prstGeom>
        </p:spPr>
      </p:pic>
      <p:grpSp>
        <p:nvGrpSpPr>
          <p:cNvPr id="21" name="Gruppieren 1">
            <a:extLst>
              <a:ext uri="{FF2B5EF4-FFF2-40B4-BE49-F238E27FC236}">
                <a16:creationId xmlns:a16="http://schemas.microsoft.com/office/drawing/2014/main" id="{E28EA2C8-4F94-C518-C6E1-31F0399AB677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2" name="Pfeil: Chevron 4">
              <a:extLst>
                <a:ext uri="{FF2B5EF4-FFF2-40B4-BE49-F238E27FC236}">
                  <a16:creationId xmlns:a16="http://schemas.microsoft.com/office/drawing/2014/main" id="{02D6A2EE-72CA-5475-B2AF-0F4347C2D13D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4" name="Pfeil: Chevron 11">
              <a:extLst>
                <a:ext uri="{FF2B5EF4-FFF2-40B4-BE49-F238E27FC236}">
                  <a16:creationId xmlns:a16="http://schemas.microsoft.com/office/drawing/2014/main" id="{2D91EE1D-F8CF-2154-3954-D70C21742C82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6" name="Pfeil: Chevron 12">
              <a:extLst>
                <a:ext uri="{FF2B5EF4-FFF2-40B4-BE49-F238E27FC236}">
                  <a16:creationId xmlns:a16="http://schemas.microsoft.com/office/drawing/2014/main" id="{129CEB16-EE52-17A8-5883-866B8F6CB71B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27" name="Pfeil: Chevron 13">
              <a:extLst>
                <a:ext uri="{FF2B5EF4-FFF2-40B4-BE49-F238E27FC236}">
                  <a16:creationId xmlns:a16="http://schemas.microsoft.com/office/drawing/2014/main" id="{8460B86B-451D-5B5E-40DC-99490953A895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6E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86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  <a:ea typeface="Cambria"/>
                <a:cs typeface="Helvetica"/>
              </a:rPr>
              <a:t>Do you really want to risk that?</a:t>
            </a:r>
            <a:endParaRPr lang="en-US" sz="3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67BCF0D-2E6D-5E96-5FE3-8A001295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6" y="1981681"/>
            <a:ext cx="2906868" cy="19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B9E0A1D-8E81-50E4-EE7C-1D4640B2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219" y="1981681"/>
            <a:ext cx="2906868" cy="19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896">
            <a:extLst>
              <a:ext uri="{FF2B5EF4-FFF2-40B4-BE49-F238E27FC236}">
                <a16:creationId xmlns:a16="http://schemas.microsoft.com/office/drawing/2014/main" id="{5CF82C23-D8A6-B3EE-AEDB-822C39356EAF}"/>
              </a:ext>
            </a:extLst>
          </p:cNvPr>
          <p:cNvSpPr>
            <a:spLocks noChangeAspect="1"/>
          </p:cNvSpPr>
          <p:nvPr/>
        </p:nvSpPr>
        <p:spPr bwMode="auto">
          <a:xfrm>
            <a:off x="7709738" y="2802168"/>
            <a:ext cx="355068" cy="360000"/>
          </a:xfrm>
          <a:custGeom>
            <a:avLst/>
            <a:gdLst>
              <a:gd name="T0" fmla="*/ 460 w 460"/>
              <a:gd name="T1" fmla="*/ 261 h 460"/>
              <a:gd name="T2" fmla="*/ 429 w 460"/>
              <a:gd name="T3" fmla="*/ 293 h 460"/>
              <a:gd name="T4" fmla="*/ 293 w 460"/>
              <a:gd name="T5" fmla="*/ 293 h 460"/>
              <a:gd name="T6" fmla="*/ 293 w 460"/>
              <a:gd name="T7" fmla="*/ 429 h 460"/>
              <a:gd name="T8" fmla="*/ 261 w 460"/>
              <a:gd name="T9" fmla="*/ 460 h 460"/>
              <a:gd name="T10" fmla="*/ 199 w 460"/>
              <a:gd name="T11" fmla="*/ 460 h 460"/>
              <a:gd name="T12" fmla="*/ 167 w 460"/>
              <a:gd name="T13" fmla="*/ 429 h 460"/>
              <a:gd name="T14" fmla="*/ 167 w 460"/>
              <a:gd name="T15" fmla="*/ 293 h 460"/>
              <a:gd name="T16" fmla="*/ 31 w 460"/>
              <a:gd name="T17" fmla="*/ 293 h 460"/>
              <a:gd name="T18" fmla="*/ 0 w 460"/>
              <a:gd name="T19" fmla="*/ 261 h 460"/>
              <a:gd name="T20" fmla="*/ 0 w 460"/>
              <a:gd name="T21" fmla="*/ 199 h 460"/>
              <a:gd name="T22" fmla="*/ 31 w 460"/>
              <a:gd name="T23" fmla="*/ 167 h 460"/>
              <a:gd name="T24" fmla="*/ 167 w 460"/>
              <a:gd name="T25" fmla="*/ 167 h 460"/>
              <a:gd name="T26" fmla="*/ 167 w 460"/>
              <a:gd name="T27" fmla="*/ 31 h 460"/>
              <a:gd name="T28" fmla="*/ 199 w 460"/>
              <a:gd name="T29" fmla="*/ 0 h 460"/>
              <a:gd name="T30" fmla="*/ 261 w 460"/>
              <a:gd name="T31" fmla="*/ 0 h 460"/>
              <a:gd name="T32" fmla="*/ 293 w 460"/>
              <a:gd name="T33" fmla="*/ 31 h 460"/>
              <a:gd name="T34" fmla="*/ 293 w 460"/>
              <a:gd name="T35" fmla="*/ 167 h 460"/>
              <a:gd name="T36" fmla="*/ 429 w 460"/>
              <a:gd name="T37" fmla="*/ 167 h 460"/>
              <a:gd name="T38" fmla="*/ 460 w 460"/>
              <a:gd name="T39" fmla="*/ 199 h 460"/>
              <a:gd name="T40" fmla="*/ 460 w 460"/>
              <a:gd name="T41" fmla="*/ 261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0" h="460">
                <a:moveTo>
                  <a:pt x="460" y="261"/>
                </a:moveTo>
                <a:cubicBezTo>
                  <a:pt x="460" y="279"/>
                  <a:pt x="446" y="293"/>
                  <a:pt x="429" y="293"/>
                </a:cubicBezTo>
                <a:cubicBezTo>
                  <a:pt x="293" y="293"/>
                  <a:pt x="293" y="293"/>
                  <a:pt x="293" y="293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293" y="446"/>
                  <a:pt x="279" y="460"/>
                  <a:pt x="261" y="460"/>
                </a:cubicBezTo>
                <a:cubicBezTo>
                  <a:pt x="199" y="460"/>
                  <a:pt x="199" y="460"/>
                  <a:pt x="199" y="460"/>
                </a:cubicBezTo>
                <a:cubicBezTo>
                  <a:pt x="181" y="460"/>
                  <a:pt x="167" y="446"/>
                  <a:pt x="167" y="429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31" y="293"/>
                  <a:pt x="31" y="293"/>
                  <a:pt x="31" y="293"/>
                </a:cubicBezTo>
                <a:cubicBezTo>
                  <a:pt x="14" y="293"/>
                  <a:pt x="0" y="279"/>
                  <a:pt x="0" y="261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181"/>
                  <a:pt x="14" y="167"/>
                  <a:pt x="31" y="167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67" y="14"/>
                  <a:pt x="181" y="0"/>
                  <a:pt x="199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279" y="0"/>
                  <a:pt x="293" y="14"/>
                  <a:pt x="293" y="31"/>
                </a:cubicBezTo>
                <a:cubicBezTo>
                  <a:pt x="293" y="167"/>
                  <a:pt x="293" y="167"/>
                  <a:pt x="293" y="167"/>
                </a:cubicBezTo>
                <a:cubicBezTo>
                  <a:pt x="429" y="167"/>
                  <a:pt x="429" y="167"/>
                  <a:pt x="429" y="167"/>
                </a:cubicBezTo>
                <a:cubicBezTo>
                  <a:pt x="446" y="167"/>
                  <a:pt x="460" y="181"/>
                  <a:pt x="460" y="199"/>
                </a:cubicBezTo>
                <a:lnTo>
                  <a:pt x="460" y="2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332CA01-D877-6BAD-1A9D-B152F639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066" y="1981681"/>
            <a:ext cx="2667965" cy="20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82AB04-D752-E93A-48F7-E40E6FE7AD60}"/>
              </a:ext>
            </a:extLst>
          </p:cNvPr>
          <p:cNvSpPr txBox="1"/>
          <p:nvPr/>
        </p:nvSpPr>
        <p:spPr>
          <a:xfrm>
            <a:off x="8243624" y="2797502"/>
            <a:ext cx="3715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mbria Math"/>
                <a:ea typeface="Cambria Math"/>
              </a:rPr>
              <a:t>0.003 x</a:t>
            </a:r>
            <a:endParaRPr lang="en-US" b="1"/>
          </a:p>
        </p:txBody>
      </p:sp>
      <p:cxnSp>
        <p:nvCxnSpPr>
          <p:cNvPr id="35" name="Gerade Verbindung mit Pfeil 33">
            <a:extLst>
              <a:ext uri="{FF2B5EF4-FFF2-40B4-BE49-F238E27FC236}">
                <a16:creationId xmlns:a16="http://schemas.microsoft.com/office/drawing/2014/main" id="{1C31FE43-EB9F-6D83-9411-94CB2AD6A7C0}"/>
              </a:ext>
            </a:extLst>
          </p:cNvPr>
          <p:cNvCxnSpPr>
            <a:cxnSpLocks/>
          </p:cNvCxnSpPr>
          <p:nvPr/>
        </p:nvCxnSpPr>
        <p:spPr>
          <a:xfrm rot="5400000">
            <a:off x="2085503" y="4767925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3">
            <a:extLst>
              <a:ext uri="{FF2B5EF4-FFF2-40B4-BE49-F238E27FC236}">
                <a16:creationId xmlns:a16="http://schemas.microsoft.com/office/drawing/2014/main" id="{17BDED3D-4385-F5F6-7805-850B1D67321D}"/>
              </a:ext>
            </a:extLst>
          </p:cNvPr>
          <p:cNvCxnSpPr>
            <a:cxnSpLocks/>
          </p:cNvCxnSpPr>
          <p:nvPr/>
        </p:nvCxnSpPr>
        <p:spPr>
          <a:xfrm rot="5400000">
            <a:off x="8022784" y="4767925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F73B24A-95B8-E5F8-3C0C-B661F60F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9" y="5304674"/>
            <a:ext cx="3097407" cy="371871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596A3821-8DB9-3FDD-BF02-ADAA4905D6D6}"/>
              </a:ext>
            </a:extLst>
          </p:cNvPr>
          <p:cNvSpPr/>
          <p:nvPr/>
        </p:nvSpPr>
        <p:spPr>
          <a:xfrm rot="5400000">
            <a:off x="8007019" y="657163"/>
            <a:ext cx="293914" cy="7248029"/>
          </a:xfrm>
          <a:prstGeom prst="rightBrace">
            <a:avLst>
              <a:gd name="adj1" fmla="val 108461"/>
              <a:gd name="adj2" fmla="val 4963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9D7A581-BB55-E578-FAD8-360AE1BA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6193" y="5206473"/>
            <a:ext cx="3367096" cy="6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EA8892-71BA-9A19-4DB9-E873BB4F732F}"/>
              </a:ext>
            </a:extLst>
          </p:cNvPr>
          <p:cNvSpPr txBox="1"/>
          <p:nvPr/>
        </p:nvSpPr>
        <p:spPr>
          <a:xfrm rot="1054894">
            <a:off x="5737601" y="5499656"/>
            <a:ext cx="2022112" cy="523220"/>
          </a:xfrm>
          <a:prstGeom prst="rect">
            <a:avLst/>
          </a:prstGeom>
          <a:solidFill>
            <a:srgbClr val="C9D6EE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BA0020"/>
                </a:solidFill>
                <a:latin typeface="Cambria Math"/>
                <a:ea typeface="Cambria Math"/>
              </a:rPr>
              <a:t>#</a:t>
            </a:r>
            <a:r>
              <a:rPr lang="en-US" sz="2800" b="1" dirty="0" err="1">
                <a:solidFill>
                  <a:srgbClr val="BA0020"/>
                </a:solidFill>
                <a:latin typeface="Cambria Math"/>
                <a:ea typeface="Cambria Math"/>
              </a:rPr>
              <a:t>hertielove</a:t>
            </a:r>
            <a:endParaRPr lang="en-US" sz="2800" b="1" dirty="0">
              <a:solidFill>
                <a:srgbClr val="BA0020"/>
              </a:solidFill>
            </a:endParaRPr>
          </a:p>
        </p:txBody>
      </p:sp>
      <p:sp>
        <p:nvSpPr>
          <p:cNvPr id="42" name="Textfeld 46">
            <a:extLst>
              <a:ext uri="{FF2B5EF4-FFF2-40B4-BE49-F238E27FC236}">
                <a16:creationId xmlns:a16="http://schemas.microsoft.com/office/drawing/2014/main" id="{70493D9A-A44F-AB69-C9AA-2BFD8239311D}"/>
              </a:ext>
            </a:extLst>
          </p:cNvPr>
          <p:cNvSpPr txBox="1"/>
          <p:nvPr/>
        </p:nvSpPr>
        <p:spPr>
          <a:xfrm>
            <a:off x="8243624" y="4567870"/>
            <a:ext cx="96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mbria" panose="02040503050406030204" pitchFamily="18" charset="0"/>
                <a:ea typeface="Cambria" panose="02040503050406030204" pitchFamily="18" charset="0"/>
              </a:rPr>
              <a:t>Classification model</a:t>
            </a:r>
            <a:endParaRPr lang="en-US" sz="1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feld 46">
            <a:extLst>
              <a:ext uri="{FF2B5EF4-FFF2-40B4-BE49-F238E27FC236}">
                <a16:creationId xmlns:a16="http://schemas.microsoft.com/office/drawing/2014/main" id="{E5EB38EA-F1EA-9E9C-89A5-2D7A45DB6E39}"/>
              </a:ext>
            </a:extLst>
          </p:cNvPr>
          <p:cNvSpPr txBox="1"/>
          <p:nvPr/>
        </p:nvSpPr>
        <p:spPr>
          <a:xfrm>
            <a:off x="2306343" y="4558020"/>
            <a:ext cx="96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mbria" panose="02040503050406030204" pitchFamily="18" charset="0"/>
                <a:ea typeface="Cambria" panose="02040503050406030204" pitchFamily="18" charset="0"/>
              </a:rPr>
              <a:t>Classification model</a:t>
            </a:r>
            <a:endParaRPr lang="en-US" sz="1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feld 46">
            <a:extLst>
              <a:ext uri="{FF2B5EF4-FFF2-40B4-BE49-F238E27FC236}">
                <a16:creationId xmlns:a16="http://schemas.microsoft.com/office/drawing/2014/main" id="{FF0E3E29-AAA6-4267-53D0-08E72A29E379}"/>
              </a:ext>
            </a:extLst>
          </p:cNvPr>
          <p:cNvSpPr txBox="1"/>
          <p:nvPr/>
        </p:nvSpPr>
        <p:spPr>
          <a:xfrm>
            <a:off x="9040498" y="3976068"/>
            <a:ext cx="243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  <a:ea typeface="Cambria" panose="02040503050406030204" pitchFamily="18" charset="0"/>
              </a:rPr>
              <a:t>(noise imperceptible to human eye)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DAF27C30-19AB-5914-6B55-145574AF190D}"/>
              </a:ext>
            </a:extLst>
          </p:cNvPr>
          <p:cNvSpPr txBox="1"/>
          <p:nvPr/>
        </p:nvSpPr>
        <p:spPr>
          <a:xfrm>
            <a:off x="726440" y="1544198"/>
            <a:ext cx="505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rbel" panose="020B0503020204020204" pitchFamily="34" charset="0"/>
                <a:ea typeface="Cambria Math" panose="02040503050406030204" pitchFamily="18" charset="0"/>
              </a:rPr>
              <a:t>Trained classifier</a:t>
            </a:r>
          </a:p>
        </p:txBody>
      </p:sp>
      <p:cxnSp>
        <p:nvCxnSpPr>
          <p:cNvPr id="6" name="Gerade Verbindung 13">
            <a:extLst>
              <a:ext uri="{FF2B5EF4-FFF2-40B4-BE49-F238E27FC236}">
                <a16:creationId xmlns:a16="http://schemas.microsoft.com/office/drawing/2014/main" id="{ED6177DB-B215-05CB-8332-B0365E0F0962}"/>
              </a:ext>
            </a:extLst>
          </p:cNvPr>
          <p:cNvCxnSpPr>
            <a:cxnSpLocks/>
          </p:cNvCxnSpPr>
          <p:nvPr/>
        </p:nvCxnSpPr>
        <p:spPr>
          <a:xfrm>
            <a:off x="777554" y="1849374"/>
            <a:ext cx="2628000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8">
            <a:extLst>
              <a:ext uri="{FF2B5EF4-FFF2-40B4-BE49-F238E27FC236}">
                <a16:creationId xmlns:a16="http://schemas.microsoft.com/office/drawing/2014/main" id="{366E2C32-6037-51E0-F357-E21BC824261B}"/>
              </a:ext>
            </a:extLst>
          </p:cNvPr>
          <p:cNvSpPr txBox="1"/>
          <p:nvPr/>
        </p:nvSpPr>
        <p:spPr>
          <a:xfrm>
            <a:off x="4447793" y="1541597"/>
            <a:ext cx="505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rbel" panose="020B0503020204020204" pitchFamily="34" charset="0"/>
                <a:ea typeface="Cambria Math" panose="02040503050406030204" pitchFamily="18" charset="0"/>
              </a:rPr>
              <a:t>Adversary trying to fool the model</a:t>
            </a:r>
          </a:p>
        </p:txBody>
      </p:sp>
      <p:cxnSp>
        <p:nvCxnSpPr>
          <p:cNvPr id="12" name="Gerade Verbindung 13">
            <a:extLst>
              <a:ext uri="{FF2B5EF4-FFF2-40B4-BE49-F238E27FC236}">
                <a16:creationId xmlns:a16="http://schemas.microsoft.com/office/drawing/2014/main" id="{F0FDE438-1B30-3A99-ECD1-283D913C647E}"/>
              </a:ext>
            </a:extLst>
          </p:cNvPr>
          <p:cNvCxnSpPr>
            <a:cxnSpLocks/>
          </p:cNvCxnSpPr>
          <p:nvPr/>
        </p:nvCxnSpPr>
        <p:spPr>
          <a:xfrm>
            <a:off x="4494246" y="1846773"/>
            <a:ext cx="7056000" cy="0"/>
          </a:xfrm>
          <a:prstGeom prst="line">
            <a:avLst/>
          </a:prstGeom>
          <a:ln w="19050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9" grpId="0" animBg="1"/>
      <p:bldP spid="40" grpId="0" animBg="1"/>
      <p:bldP spid="42" grpId="0"/>
      <p:bldP spid="3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709738"/>
            <a:ext cx="10515600" cy="2852737"/>
          </a:xfrm>
        </p:spPr>
        <p:txBody>
          <a:bodyPr/>
          <a:lstStyle/>
          <a:p>
            <a:r>
              <a:rPr lang="en-US">
                <a:latin typeface="Cambria"/>
                <a:ea typeface="Cambria"/>
                <a:cs typeface="Helvetica"/>
              </a:rPr>
              <a:t>Prevent. Lose. Improve.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4589463"/>
            <a:ext cx="10515600" cy="1500187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Introducing our tutorial illustrating the never-ending attack cycle</a:t>
            </a:r>
          </a:p>
        </p:txBody>
      </p:sp>
    </p:spTree>
    <p:extLst>
      <p:ext uri="{BB962C8B-B14F-4D97-AF65-F5344CB8AC3E}">
        <p14:creationId xmlns:p14="http://schemas.microsoft.com/office/powerpoint/2010/main" val="111024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Become an adversary yourself – implementing two exemplary attacks with mitigation strategies</a:t>
            </a:r>
            <a:endParaRPr lang="en-US" sz="3600"/>
          </a:p>
        </p:txBody>
      </p:sp>
      <p:sp>
        <p:nvSpPr>
          <p:cNvPr id="21" name="Textfeld 74">
            <a:extLst>
              <a:ext uri="{FF2B5EF4-FFF2-40B4-BE49-F238E27FC236}">
                <a16:creationId xmlns:a16="http://schemas.microsoft.com/office/drawing/2014/main" id="{57315A75-74A6-477C-2451-B916C27DBD6A}"/>
              </a:ext>
            </a:extLst>
          </p:cNvPr>
          <p:cNvSpPr txBox="1"/>
          <p:nvPr/>
        </p:nvSpPr>
        <p:spPr>
          <a:xfrm>
            <a:off x="731729" y="1674235"/>
            <a:ext cx="42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1. Evasion attack: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Target class method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4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feld 24">
            <a:extLst>
              <a:ext uri="{FF2B5EF4-FFF2-40B4-BE49-F238E27FC236}">
                <a16:creationId xmlns:a16="http://schemas.microsoft.com/office/drawing/2014/main" id="{7E28A5FE-93ED-52BD-105B-70D8CEC09FE4}"/>
              </a:ext>
            </a:extLst>
          </p:cNvPr>
          <p:cNvSpPr txBox="1"/>
          <p:nvPr/>
        </p:nvSpPr>
        <p:spPr>
          <a:xfrm>
            <a:off x="873139" y="2119052"/>
            <a:ext cx="46298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Get to know the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structure of the</a:t>
            </a:r>
            <a:b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introductory example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of this presentation in practice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Implement the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Target class method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yourself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Find out how effective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simple </a:t>
            </a:r>
            <a:b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mitigation strategies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can be</a:t>
            </a:r>
          </a:p>
        </p:txBody>
      </p:sp>
      <p:sp>
        <p:nvSpPr>
          <p:cNvPr id="23" name="Textfeld 74">
            <a:extLst>
              <a:ext uri="{FF2B5EF4-FFF2-40B4-BE49-F238E27FC236}">
                <a16:creationId xmlns:a16="http://schemas.microsoft.com/office/drawing/2014/main" id="{13E38CEB-DE38-89C5-E811-DF4A110ADB33}"/>
              </a:ext>
            </a:extLst>
          </p:cNvPr>
          <p:cNvSpPr txBox="1"/>
          <p:nvPr/>
        </p:nvSpPr>
        <p:spPr>
          <a:xfrm>
            <a:off x="731729" y="3724973"/>
            <a:ext cx="42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2. Exploratory attack: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Membership inference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24" name="Textfeld 24">
            <a:extLst>
              <a:ext uri="{FF2B5EF4-FFF2-40B4-BE49-F238E27FC236}">
                <a16:creationId xmlns:a16="http://schemas.microsoft.com/office/drawing/2014/main" id="{8710C3CD-925E-FDCC-0DFF-420651DEBC88}"/>
              </a:ext>
            </a:extLst>
          </p:cNvPr>
          <p:cNvSpPr txBox="1"/>
          <p:nvPr/>
        </p:nvSpPr>
        <p:spPr>
          <a:xfrm>
            <a:off x="873140" y="4169790"/>
            <a:ext cx="462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Assuming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black-box access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to a classification model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Engineer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your very own attack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to infer whether a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sample was part of the training set or not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What could be an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effective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defense mechanism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against this type of attack?</a:t>
            </a:r>
          </a:p>
        </p:txBody>
      </p:sp>
      <p:sp>
        <p:nvSpPr>
          <p:cNvPr id="27" name="Textfeld 30">
            <a:extLst>
              <a:ext uri="{FF2B5EF4-FFF2-40B4-BE49-F238E27FC236}">
                <a16:creationId xmlns:a16="http://schemas.microsoft.com/office/drawing/2014/main" id="{D5BC1F76-F351-4C0F-D249-A5F23F08F793}"/>
              </a:ext>
            </a:extLst>
          </p:cNvPr>
          <p:cNvSpPr txBox="1"/>
          <p:nvPr/>
        </p:nvSpPr>
        <p:spPr>
          <a:xfrm>
            <a:off x="659298" y="6489004"/>
            <a:ext cx="87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Kurakin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Goodfellow, I.,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Bengio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(2016). Adversarial machine learning at scale.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arXiv:1611.01236.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Shokri, R.,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Stronati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Song, C.,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Shmatikov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V. (2017, May). Membership inference attacks against machine learning models. In 2017 IEEE symposium on security and privacy (SP) (pp. 3-18). IEEE.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56AA72-EBDC-7DBA-B6A3-63876C1A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61" y="3709733"/>
            <a:ext cx="5600700" cy="24546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C157F4C-CC5B-7A7F-B73B-392D789F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60" y="1570512"/>
            <a:ext cx="4629800" cy="181906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72047D-0864-3853-23FC-9FB08560BCE7}"/>
              </a:ext>
            </a:extLst>
          </p:cNvPr>
          <p:cNvCxnSpPr/>
          <p:nvPr/>
        </p:nvCxnSpPr>
        <p:spPr>
          <a:xfrm flipV="1">
            <a:off x="734438" y="3546218"/>
            <a:ext cx="10731228" cy="17835"/>
          </a:xfrm>
          <a:prstGeom prst="straightConnector1">
            <a:avLst/>
          </a:prstGeom>
          <a:ln w="9525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46">
            <a:extLst>
              <a:ext uri="{FF2B5EF4-FFF2-40B4-BE49-F238E27FC236}">
                <a16:creationId xmlns:a16="http://schemas.microsoft.com/office/drawing/2014/main" id="{2B8F003C-891D-7745-D4E3-065FC71383ED}"/>
              </a:ext>
            </a:extLst>
          </p:cNvPr>
          <p:cNvSpPr txBox="1"/>
          <p:nvPr/>
        </p:nvSpPr>
        <p:spPr>
          <a:xfrm>
            <a:off x="10288465" y="6088402"/>
            <a:ext cx="2430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(Shokri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78103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709738"/>
            <a:ext cx="10515600" cy="2852737"/>
          </a:xfrm>
        </p:spPr>
        <p:txBody>
          <a:bodyPr/>
          <a:lstStyle/>
          <a:p>
            <a:r>
              <a:rPr lang="en-US"/>
              <a:t>Further Learning Resources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4589463"/>
            <a:ext cx="10515600" cy="1500187"/>
          </a:xfrm>
        </p:spPr>
        <p:txBody>
          <a:bodyPr/>
          <a:lstStyle/>
          <a:p>
            <a:r>
              <a:rPr lang="en-US"/>
              <a:t>Curated list of resources that we think are helpful for guided self-studying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2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Further Learning Resources</a:t>
            </a:r>
          </a:p>
        </p:txBody>
      </p:sp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A29FB39E-8759-4EFC-A95F-9BAD01F6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8378" y="1572107"/>
            <a:ext cx="2945416" cy="1891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E3EB7-73A7-4CE5-9878-E7346E76495C}"/>
              </a:ext>
            </a:extLst>
          </p:cNvPr>
          <p:cNvSpPr txBox="1"/>
          <p:nvPr/>
        </p:nvSpPr>
        <p:spPr>
          <a:xfrm>
            <a:off x="4434512" y="1199857"/>
            <a:ext cx="3023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Great 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survey of the field</a:t>
            </a: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6A83071-3AB1-4E3D-8F82-E6667C918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749" y="1572107"/>
            <a:ext cx="3059723" cy="1937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6C6C5E-D824-4C85-8D47-30C7644395C8}"/>
              </a:ext>
            </a:extLst>
          </p:cNvPr>
          <p:cNvSpPr txBox="1"/>
          <p:nvPr/>
        </p:nvSpPr>
        <p:spPr>
          <a:xfrm>
            <a:off x="8257739" y="1181139"/>
            <a:ext cx="446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Introduction of the LOMIA model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2FD33DFF-3875-219F-89E8-A5B967159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77" y="4150337"/>
            <a:ext cx="2575554" cy="1891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98ECD4-6352-EC44-6A7D-9233B491AFDC}"/>
              </a:ext>
            </a:extLst>
          </p:cNvPr>
          <p:cNvSpPr txBox="1"/>
          <p:nvPr/>
        </p:nvSpPr>
        <p:spPr>
          <a:xfrm>
            <a:off x="735800" y="3778087"/>
            <a:ext cx="3023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NULL-labeling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mitigation strategy</a:t>
            </a:r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>
            <a:hlinkClick r:id="rId8"/>
            <a:extLst>
              <a:ext uri="{FF2B5EF4-FFF2-40B4-BE49-F238E27FC236}">
                <a16:creationId xmlns:a16="http://schemas.microsoft.com/office/drawing/2014/main" id="{D1087CB9-4D07-5332-CC20-A3F5D85A0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894" y="4175055"/>
            <a:ext cx="3059723" cy="1888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4D0FE2-541D-CAE6-A0E0-4C000E74DD7E}"/>
              </a:ext>
            </a:extLst>
          </p:cNvPr>
          <p:cNvSpPr txBox="1"/>
          <p:nvPr/>
        </p:nvSpPr>
        <p:spPr>
          <a:xfrm>
            <a:off x="4349884" y="3759369"/>
            <a:ext cx="446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Assessment of EU’s proposal </a:t>
            </a:r>
            <a:r>
              <a:rPr lang="en-US" sz="1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w.r.t.</a:t>
            </a:r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child abuse</a:t>
            </a:r>
          </a:p>
        </p:txBody>
      </p:sp>
      <p:pic>
        <p:nvPicPr>
          <p:cNvPr id="22" name="Picture 21">
            <a:hlinkClick r:id="rId10"/>
            <a:extLst>
              <a:ext uri="{FF2B5EF4-FFF2-40B4-BE49-F238E27FC236}">
                <a16:creationId xmlns:a16="http://schemas.microsoft.com/office/drawing/2014/main" id="{C27D2D6A-739E-6183-EAC5-26EB563625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749" y="4161234"/>
            <a:ext cx="3059723" cy="1916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97058-203E-AB1E-8BE1-4E4E4B514447}"/>
              </a:ext>
            </a:extLst>
          </p:cNvPr>
          <p:cNvSpPr txBox="1"/>
          <p:nvPr/>
        </p:nvSpPr>
        <p:spPr>
          <a:xfrm>
            <a:off x="8257739" y="3759369"/>
            <a:ext cx="4464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Viso.ai article </a:t>
            </a:r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giving overview of attack types</a:t>
            </a:r>
            <a:endParaRPr lang="en-US" sz="1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D8BCE-1BA5-F5FD-03EB-654E9515BC70}"/>
              </a:ext>
            </a:extLst>
          </p:cNvPr>
          <p:cNvSpPr txBox="1"/>
          <p:nvPr/>
        </p:nvSpPr>
        <p:spPr>
          <a:xfrm>
            <a:off x="731729" y="1181139"/>
            <a:ext cx="3023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Short </a:t>
            </a:r>
            <a:r>
              <a:rPr lang="en-US" sz="1400" b="1">
                <a:latin typeface="Cambria Math" panose="02040503050406030204" pitchFamily="18" charset="0"/>
                <a:ea typeface="Cambria Math" panose="02040503050406030204" pitchFamily="18" charset="0"/>
              </a:rPr>
              <a:t>Introduction Video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64FD3-DC3C-79EE-C393-AAB2775DC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453" y="1772699"/>
            <a:ext cx="2689601" cy="14984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52036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709738"/>
            <a:ext cx="10515600" cy="2852737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4589463"/>
            <a:ext cx="10515600" cy="1500187"/>
          </a:xfrm>
        </p:spPr>
        <p:txBody>
          <a:bodyPr/>
          <a:lstStyle/>
          <a:p>
            <a:r>
              <a:rPr lang="en-US"/>
              <a:t>The resources we cited throughout this presentation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6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81F6-DF96-4693-A4E8-E70870B8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517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C7C0D-7345-2805-B4E3-58CB8E318265}"/>
              </a:ext>
            </a:extLst>
          </p:cNvPr>
          <p:cNvSpPr txBox="1"/>
          <p:nvPr/>
        </p:nvSpPr>
        <p:spPr>
          <a:xfrm>
            <a:off x="731729" y="1377360"/>
            <a:ext cx="10515600" cy="49859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b="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Jain, S., </a:t>
            </a:r>
            <a:r>
              <a:rPr lang="en-US" sz="1400" b="0" i="0" err="1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Crețu</a:t>
            </a:r>
            <a:r>
              <a:rPr lang="en-US" sz="1400" b="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A. M., &amp; de </a:t>
            </a:r>
            <a:r>
              <a:rPr lang="en-US" sz="1400" b="0" i="0" err="1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Montjoye</a:t>
            </a:r>
            <a:r>
              <a:rPr lang="en-US" sz="1400" b="0" i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Y. A. (2022). Adversarial Detection Avoidance Attacks: Evaluating the robustness of perceptual hashing-based client-side scanning. In 31st USENIX Security Symposium (USENIX Security 22) (pp. 2317-2334).</a:t>
            </a:r>
          </a:p>
          <a:p>
            <a:pPr>
              <a:spcBef>
                <a:spcPts val="1200"/>
              </a:spcBef>
            </a:pP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Chakraborty, A.,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Alam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, M., Dey, V., Chattopadhyay, A., &amp; Mukhopadhyay, D. (2018). Adversarial attacks and defences: A survey. </a:t>
            </a:r>
            <a:r>
              <a:rPr lang="en-GB" sz="1400" err="1">
                <a:latin typeface="Cambria" panose="02040503050406030204" pitchFamily="18" charset="0"/>
                <a:ea typeface="Cambria" panose="02040503050406030204" pitchFamily="18" charset="0"/>
              </a:rPr>
              <a:t>arXiv</a:t>
            </a:r>
            <a:r>
              <a:rPr lang="en-GB" sz="1400">
                <a:latin typeface="Cambria" panose="02040503050406030204" pitchFamily="18" charset="0"/>
                <a:ea typeface="Cambria" panose="02040503050406030204" pitchFamily="18" charset="0"/>
              </a:rPr>
              <a:t> preprint arXiv:1810.00069.</a:t>
            </a:r>
          </a:p>
          <a:p>
            <a:pPr>
              <a:spcBef>
                <a:spcPts val="1200"/>
              </a:spcBef>
            </a:pPr>
            <a:r>
              <a:rPr lang="en-GB" sz="1400">
                <a:latin typeface="Cambria" panose="02040503050406030204" pitchFamily="18" charset="0"/>
              </a:rPr>
              <a:t>Hosseini, H., Chen, Y., Kannan, S., Zhang, B., &amp; </a:t>
            </a:r>
            <a:r>
              <a:rPr lang="en-GB" sz="1400" err="1">
                <a:latin typeface="Cambria" panose="02040503050406030204" pitchFamily="18" charset="0"/>
              </a:rPr>
              <a:t>Poovendran</a:t>
            </a:r>
            <a:r>
              <a:rPr lang="en-GB" sz="1400">
                <a:latin typeface="Cambria" panose="02040503050406030204" pitchFamily="18" charset="0"/>
              </a:rPr>
              <a:t>, R. (2017). Blocking transferability of adversarial examples in black-box learning systems. </a:t>
            </a:r>
            <a:r>
              <a:rPr lang="en-GB" sz="1400" err="1">
                <a:latin typeface="Cambria" panose="02040503050406030204" pitchFamily="18" charset="0"/>
              </a:rPr>
              <a:t>arXiv</a:t>
            </a:r>
            <a:r>
              <a:rPr lang="en-GB" sz="1400">
                <a:latin typeface="Cambria" panose="02040503050406030204" pitchFamily="18" charset="0"/>
              </a:rPr>
              <a:t> preprint arXiv:1703.04318.</a:t>
            </a:r>
          </a:p>
          <a:p>
            <a:pPr>
              <a:spcBef>
                <a:spcPts val="1200"/>
              </a:spcBef>
            </a:pPr>
            <a:r>
              <a:rPr lang="en-US" sz="1400" err="1">
                <a:latin typeface="Cambria" panose="02040503050406030204" pitchFamily="18" charset="0"/>
              </a:rPr>
              <a:t>Kurakin</a:t>
            </a:r>
            <a:r>
              <a:rPr lang="en-US" sz="1400">
                <a:latin typeface="Cambria" panose="02040503050406030204" pitchFamily="18" charset="0"/>
              </a:rPr>
              <a:t>, A., Goodfellow, I., &amp; </a:t>
            </a:r>
            <a:r>
              <a:rPr lang="en-US" sz="1400" err="1">
                <a:latin typeface="Cambria" panose="02040503050406030204" pitchFamily="18" charset="0"/>
              </a:rPr>
              <a:t>Bengio</a:t>
            </a:r>
            <a:r>
              <a:rPr lang="en-US" sz="1400">
                <a:latin typeface="Cambria" panose="02040503050406030204" pitchFamily="18" charset="0"/>
              </a:rPr>
              <a:t>, S. (2016). Adversarial machine learning at scale. </a:t>
            </a:r>
            <a:r>
              <a:rPr lang="en-US" sz="1400" err="1">
                <a:latin typeface="Cambria" panose="02040503050406030204" pitchFamily="18" charset="0"/>
              </a:rPr>
              <a:t>arXiv</a:t>
            </a:r>
            <a:r>
              <a:rPr lang="en-US" sz="1400">
                <a:latin typeface="Cambria" panose="02040503050406030204" pitchFamily="18" charset="0"/>
              </a:rPr>
              <a:t> preprint arXiv:1611.01236.</a:t>
            </a:r>
            <a:endParaRPr lang="en-US" sz="1400" dirty="0">
              <a:latin typeface="Cambria" panose="02040503050406030204" pitchFamily="18" charset="0"/>
            </a:endParaRPr>
          </a:p>
          <a:p>
            <a:pPr>
              <a:spcBef>
                <a:spcPts val="1200"/>
              </a:spcBef>
            </a:pPr>
            <a:r>
              <a:rPr lang="en-GB" sz="1400" dirty="0" err="1">
                <a:latin typeface="Cambria" panose="02040503050406030204" pitchFamily="18" charset="0"/>
              </a:rPr>
              <a:t>Fredrikson</a:t>
            </a:r>
            <a:r>
              <a:rPr lang="en-GB" sz="1400" dirty="0">
                <a:latin typeface="Cambria" panose="02040503050406030204" pitchFamily="18" charset="0"/>
              </a:rPr>
              <a:t>, M., Lantz, E., Jha, S., Lin, S., Page, D., &amp; </a:t>
            </a:r>
            <a:r>
              <a:rPr lang="en-GB" sz="1400" dirty="0" err="1">
                <a:latin typeface="Cambria" panose="02040503050406030204" pitchFamily="18" charset="0"/>
              </a:rPr>
              <a:t>Ristenpart</a:t>
            </a:r>
            <a:r>
              <a:rPr lang="en-GB" sz="1400" dirty="0">
                <a:latin typeface="Cambria" panose="02040503050406030204" pitchFamily="18" charset="0"/>
              </a:rPr>
              <a:t>, T. (2014). Privacy in pharmacogenetics: An {End-to-End} case study of personalized warfarin dosing. In 23rd USENIX Security Symposium (USENIX Security 14) (pp. 17-32).</a:t>
            </a:r>
          </a:p>
          <a:p>
            <a:pPr>
              <a:spcBef>
                <a:spcPts val="1200"/>
              </a:spcBef>
            </a:pPr>
            <a:r>
              <a:rPr lang="en-GB" sz="1400" dirty="0" err="1">
                <a:latin typeface="Cambria"/>
                <a:ea typeface="Cambria"/>
              </a:rPr>
              <a:t>Mehnaz</a:t>
            </a:r>
            <a:r>
              <a:rPr lang="en-GB" sz="1400" dirty="0">
                <a:latin typeface="Cambria"/>
                <a:ea typeface="Cambria"/>
              </a:rPr>
              <a:t>, S., </a:t>
            </a:r>
            <a:r>
              <a:rPr lang="en-GB" sz="1400" dirty="0" err="1">
                <a:latin typeface="Cambria"/>
                <a:ea typeface="Cambria"/>
              </a:rPr>
              <a:t>Dibbo</a:t>
            </a:r>
            <a:r>
              <a:rPr lang="en-GB" sz="1400" dirty="0">
                <a:latin typeface="Cambria"/>
                <a:ea typeface="Cambria"/>
              </a:rPr>
              <a:t>, S. V., De Viti, R., Kabir, E., Brandenburg, B. B., </a:t>
            </a:r>
            <a:r>
              <a:rPr lang="en-GB" sz="1400" dirty="0" err="1">
                <a:latin typeface="Cambria"/>
                <a:ea typeface="Cambria"/>
              </a:rPr>
              <a:t>Mangard</a:t>
            </a:r>
            <a:r>
              <a:rPr lang="en-GB" sz="1400" dirty="0">
                <a:latin typeface="Cambria"/>
                <a:ea typeface="Cambria"/>
              </a:rPr>
              <a:t>, S., ... &amp; Schneider, T. (2022). Are your sensitive attributes private? Novel model inversion attribute inference attacks on classification models. In 31st USENIX Security Symposium (USENIX Security 22) (pp. 4579-4596).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latin typeface="Cambria"/>
                <a:ea typeface="Cambria"/>
              </a:rPr>
              <a:t>Pauling, C., </a:t>
            </a:r>
            <a:r>
              <a:rPr lang="en-US" sz="1400" dirty="0" err="1">
                <a:latin typeface="Cambria"/>
                <a:ea typeface="Cambria"/>
              </a:rPr>
              <a:t>Gimson</a:t>
            </a:r>
            <a:r>
              <a:rPr lang="en-US" sz="1400" dirty="0">
                <a:latin typeface="Cambria"/>
                <a:ea typeface="Cambria"/>
              </a:rPr>
              <a:t>, M., Qaid, M., Kida, A., &amp; Halak, B. (2022). A Tutorial on Adversarial Learning Attacks and Countermeasures. </a:t>
            </a:r>
            <a:r>
              <a:rPr lang="en-US" sz="1400" dirty="0" err="1">
                <a:latin typeface="Cambria"/>
                <a:ea typeface="Cambria"/>
              </a:rPr>
              <a:t>arXiv</a:t>
            </a:r>
            <a:r>
              <a:rPr lang="en-US" sz="1400" dirty="0">
                <a:latin typeface="Cambria"/>
                <a:ea typeface="Cambria"/>
              </a:rPr>
              <a:t> preprint arXiv:2202.10377.</a:t>
            </a:r>
          </a:p>
          <a:p>
            <a:pPr>
              <a:spcBef>
                <a:spcPts val="1200"/>
              </a:spcBef>
            </a:pPr>
            <a:r>
              <a:rPr lang="en-US" sz="1400">
                <a:latin typeface="Cambria"/>
                <a:ea typeface="Cambria"/>
              </a:rPr>
              <a:t>Shokri, R., </a:t>
            </a:r>
            <a:r>
              <a:rPr lang="en-US" sz="1400" err="1">
                <a:latin typeface="Cambria"/>
                <a:ea typeface="Cambria"/>
              </a:rPr>
              <a:t>Stronati</a:t>
            </a:r>
            <a:r>
              <a:rPr lang="en-US" sz="1400">
                <a:latin typeface="Cambria"/>
                <a:ea typeface="Cambria"/>
              </a:rPr>
              <a:t>, M., Song, C., &amp; </a:t>
            </a:r>
            <a:r>
              <a:rPr lang="en-US" sz="1400" err="1">
                <a:latin typeface="Cambria"/>
                <a:ea typeface="Cambria"/>
              </a:rPr>
              <a:t>Shmatikov</a:t>
            </a:r>
            <a:r>
              <a:rPr lang="en-US" sz="1400">
                <a:latin typeface="Cambria"/>
                <a:ea typeface="Cambria"/>
              </a:rPr>
              <a:t>, V. (2017, May). Membership inference attacks against machine learning models. In 2017 IEEE symposium on security and privacy (SP) (pp. 3-18). IEEE.</a:t>
            </a:r>
          </a:p>
          <a:p>
            <a:pPr>
              <a:spcBef>
                <a:spcPts val="1200"/>
              </a:spcBef>
            </a:pPr>
            <a:endParaRPr lang="en-GB" sz="1400" dirty="0">
              <a:latin typeface="Cambria" panose="02040503050406030204" pitchFamily="18" charset="0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2296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97C1C4E4-F449-3838-89F9-BA7A73C697BA}"/>
              </a:ext>
            </a:extLst>
          </p:cNvPr>
          <p:cNvGrpSpPr/>
          <p:nvPr/>
        </p:nvGrpSpPr>
        <p:grpSpPr>
          <a:xfrm>
            <a:off x="1338020" y="1386416"/>
            <a:ext cx="9515959" cy="4085167"/>
            <a:chOff x="1410346" y="1409664"/>
            <a:chExt cx="9515959" cy="4085167"/>
          </a:xfrm>
        </p:grpSpPr>
        <p:sp>
          <p:nvSpPr>
            <p:cNvPr id="33" name="Pfeil: Chevron 4">
              <a:extLst>
                <a:ext uri="{FF2B5EF4-FFF2-40B4-BE49-F238E27FC236}">
                  <a16:creationId xmlns:a16="http://schemas.microsoft.com/office/drawing/2014/main" id="{00B41F49-9CFA-D331-8C4A-C473EBCE96CA}"/>
                </a:ext>
              </a:extLst>
            </p:cNvPr>
            <p:cNvSpPr/>
            <p:nvPr/>
          </p:nvSpPr>
          <p:spPr>
            <a:xfrm>
              <a:off x="1410346" y="1409664"/>
              <a:ext cx="2208674" cy="72511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24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Pfeil: Chevron 11">
              <a:extLst>
                <a:ext uri="{FF2B5EF4-FFF2-40B4-BE49-F238E27FC236}">
                  <a16:creationId xmlns:a16="http://schemas.microsoft.com/office/drawing/2014/main" id="{49D5E4F9-9096-ED89-4CAF-DC0C6F9A98C7}"/>
                </a:ext>
              </a:extLst>
            </p:cNvPr>
            <p:cNvSpPr/>
            <p:nvPr/>
          </p:nvSpPr>
          <p:spPr>
            <a:xfrm>
              <a:off x="1410346" y="2529683"/>
              <a:ext cx="2208674" cy="72511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35" name="Pfeil: Chevron 12">
              <a:extLst>
                <a:ext uri="{FF2B5EF4-FFF2-40B4-BE49-F238E27FC236}">
                  <a16:creationId xmlns:a16="http://schemas.microsoft.com/office/drawing/2014/main" id="{2F8B12EE-6A35-C4E6-0BF1-B6F6F3239B5E}"/>
                </a:ext>
              </a:extLst>
            </p:cNvPr>
            <p:cNvSpPr/>
            <p:nvPr/>
          </p:nvSpPr>
          <p:spPr>
            <a:xfrm>
              <a:off x="1410346" y="3649702"/>
              <a:ext cx="2208674" cy="72511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36" name="Pfeil: Chevron 13">
              <a:extLst>
                <a:ext uri="{FF2B5EF4-FFF2-40B4-BE49-F238E27FC236}">
                  <a16:creationId xmlns:a16="http://schemas.microsoft.com/office/drawing/2014/main" id="{12E2A71A-DADC-80F7-13A1-9AB5C3A17D1F}"/>
                </a:ext>
              </a:extLst>
            </p:cNvPr>
            <p:cNvSpPr/>
            <p:nvPr/>
          </p:nvSpPr>
          <p:spPr>
            <a:xfrm>
              <a:off x="1410346" y="4769721"/>
              <a:ext cx="2208674" cy="72511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  <p:sp>
          <p:nvSpPr>
            <p:cNvPr id="37" name="TextBox 2">
              <a:extLst>
                <a:ext uri="{FF2B5EF4-FFF2-40B4-BE49-F238E27FC236}">
                  <a16:creationId xmlns:a16="http://schemas.microsoft.com/office/drawing/2014/main" id="{69DED1AB-5B54-9A1A-CB1C-1F0F32DB827B}"/>
                </a:ext>
              </a:extLst>
            </p:cNvPr>
            <p:cNvSpPr txBox="1"/>
            <p:nvPr/>
          </p:nvSpPr>
          <p:spPr>
            <a:xfrm>
              <a:off x="4171922" y="1587553"/>
              <a:ext cx="583998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Cambria Math" panose="02040503050406030204" pitchFamily="18" charset="0"/>
                  <a:ea typeface="Cambria Math" panose="02040503050406030204" pitchFamily="18" charset="0"/>
                </a:rPr>
                <a:t>What do we mean by </a:t>
              </a:r>
              <a:r>
                <a:rPr lang="en-US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Adversarial ML</a:t>
              </a:r>
              <a:r>
                <a:rPr lang="en-US" sz="2400"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endParaRPr lang="en-US" sz="24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03901D82-3B47-E7F0-325D-604DA0860871}"/>
                </a:ext>
              </a:extLst>
            </p:cNvPr>
            <p:cNvSpPr txBox="1"/>
            <p:nvPr/>
          </p:nvSpPr>
          <p:spPr>
            <a:xfrm>
              <a:off x="4171922" y="2707572"/>
              <a:ext cx="675438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Cambria Math" panose="02040503050406030204" pitchFamily="18" charset="0"/>
                  <a:ea typeface="Cambria Math" panose="02040503050406030204" pitchFamily="18" charset="0"/>
                </a:rPr>
                <a:t>Different adversarial </a:t>
              </a:r>
              <a:r>
                <a:rPr lang="en-US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attacks and their mitigations</a:t>
              </a:r>
            </a:p>
          </p:txBody>
        </p:sp>
        <p:sp>
          <p:nvSpPr>
            <p:cNvPr id="39" name="TextBox 2">
              <a:extLst>
                <a:ext uri="{FF2B5EF4-FFF2-40B4-BE49-F238E27FC236}">
                  <a16:creationId xmlns:a16="http://schemas.microsoft.com/office/drawing/2014/main" id="{8E4DDD84-B7CA-C5C4-D056-A2C19BB03DCC}"/>
                </a:ext>
              </a:extLst>
            </p:cNvPr>
            <p:cNvSpPr txBox="1"/>
            <p:nvPr/>
          </p:nvSpPr>
          <p:spPr>
            <a:xfrm>
              <a:off x="4171922" y="3827591"/>
              <a:ext cx="675438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Real-world attacks</a:t>
              </a:r>
              <a:r>
                <a:rPr lang="en-US" sz="2400">
                  <a:latin typeface="Cambria Math" panose="02040503050406030204" pitchFamily="18" charset="0"/>
                  <a:ea typeface="Cambria Math" panose="02040503050406030204" pitchFamily="18" charset="0"/>
                </a:rPr>
                <a:t>, and how they could be avoided</a:t>
              </a:r>
              <a:endParaRPr lang="en-US" sz="2400" b="1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A40F9026-B66A-44DA-A262-D95C895AC653}"/>
                </a:ext>
              </a:extLst>
            </p:cNvPr>
            <p:cNvSpPr txBox="1"/>
            <p:nvPr/>
          </p:nvSpPr>
          <p:spPr>
            <a:xfrm>
              <a:off x="4171922" y="4947609"/>
              <a:ext cx="553776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Cambria Math" panose="02040503050406030204" pitchFamily="18" charset="0"/>
                  <a:ea typeface="Cambria Math" panose="02040503050406030204" pitchFamily="18" charset="0"/>
                </a:rPr>
                <a:t>Increasing challenge, </a:t>
              </a:r>
              <a:r>
                <a:rPr lang="en-US" sz="2400" b="1">
                  <a:latin typeface="Cambria Math" panose="02040503050406030204" pitchFamily="18" charset="0"/>
                  <a:ea typeface="Cambria Math" panose="02040503050406030204" pitchFamily="18" charset="0"/>
                </a:rPr>
                <a:t>missing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3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5CE5AA-E5A9-41F8-9E45-BBB4AC53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709738"/>
            <a:ext cx="114681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About </a:t>
            </a:r>
            <a:r>
              <a:rPr lang="en-US" sz="5400" i="1" dirty="0"/>
              <a:t>Adversarial Machine Learning</a:t>
            </a:r>
            <a:endParaRPr lang="en-US" sz="5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8FA759-CDEC-4C9C-A1D7-4FC3306CB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4589463"/>
            <a:ext cx="10515600" cy="1500187"/>
          </a:xfrm>
        </p:spPr>
        <p:txBody>
          <a:bodyPr/>
          <a:lstStyle/>
          <a:p>
            <a:r>
              <a:rPr lang="en-US" dirty="0"/>
              <a:t>The concept, the issues, and how it can get dangerous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401E956-BF42-CAED-751A-8E21749A8EC7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3" name="Pfeil: Chevron 4">
              <a:extLst>
                <a:ext uri="{FF2B5EF4-FFF2-40B4-BE49-F238E27FC236}">
                  <a16:creationId xmlns:a16="http://schemas.microsoft.com/office/drawing/2014/main" id="{30077A00-A961-E0DE-B4E4-A3295C7B5353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" name="Pfeil: Chevron 11">
              <a:extLst>
                <a:ext uri="{FF2B5EF4-FFF2-40B4-BE49-F238E27FC236}">
                  <a16:creationId xmlns:a16="http://schemas.microsoft.com/office/drawing/2014/main" id="{B530F0B9-742D-B7C1-02A8-DF1E7562B33E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5" name="Pfeil: Chevron 12">
              <a:extLst>
                <a:ext uri="{FF2B5EF4-FFF2-40B4-BE49-F238E27FC236}">
                  <a16:creationId xmlns:a16="http://schemas.microsoft.com/office/drawing/2014/main" id="{B23A83BB-1540-E7A0-2B04-C4972EF5214F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8" name="Pfeil: Chevron 13">
              <a:extLst>
                <a:ext uri="{FF2B5EF4-FFF2-40B4-BE49-F238E27FC236}">
                  <a16:creationId xmlns:a16="http://schemas.microsoft.com/office/drawing/2014/main" id="{832973FE-A1D1-C607-A559-20F9B5CE9999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289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</a:rPr>
              <a:t>Introducing a new malicious actor to the normal machine learning process (1)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34720-3508-8FBA-563A-EB721F40B24C}"/>
              </a:ext>
            </a:extLst>
          </p:cNvPr>
          <p:cNvSpPr txBox="1"/>
          <p:nvPr/>
        </p:nvSpPr>
        <p:spPr>
          <a:xfrm>
            <a:off x="1201899" y="1820405"/>
            <a:ext cx="19978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ambria Math"/>
                <a:ea typeface="Cambria Math"/>
              </a:rPr>
              <a:t>adversarial</a:t>
            </a:r>
            <a:endParaRPr lang="en-US" b="1" dirty="0">
              <a:latin typeface="Calibri" panose="020F0502020204030204"/>
              <a:ea typeface="Cambria Math"/>
              <a:cs typeface="Calibri" panose="020F0502020204030204"/>
            </a:endParaRPr>
          </a:p>
          <a:p>
            <a:r>
              <a:rPr lang="en-US" i="1" dirty="0">
                <a:latin typeface="Cambria Math"/>
                <a:ea typeface="Cambria Math"/>
              </a:rPr>
              <a:t>adjective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5A993-3CAE-B240-65F4-B1A6DADC5CEF}"/>
              </a:ext>
            </a:extLst>
          </p:cNvPr>
          <p:cNvSpPr txBox="1"/>
          <p:nvPr/>
        </p:nvSpPr>
        <p:spPr>
          <a:xfrm>
            <a:off x="731728" y="4057766"/>
            <a:ext cx="42838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ambria Math"/>
                <a:ea typeface="Cambria Math"/>
              </a:rPr>
              <a:t>"Normal" Machine Learning Phases</a:t>
            </a:r>
            <a:endParaRPr lang="en-US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2D478-681A-2AEA-C258-2D689E2751CB}"/>
              </a:ext>
            </a:extLst>
          </p:cNvPr>
          <p:cNvSpPr txBox="1"/>
          <p:nvPr/>
        </p:nvSpPr>
        <p:spPr>
          <a:xfrm>
            <a:off x="7748082" y="1781783"/>
            <a:ext cx="37159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Cambria Math"/>
                <a:ea typeface="Cambria Math"/>
              </a:rPr>
              <a:t>Involving actors opposing or disagreeing with each other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2A6F46-F2A0-D599-8923-2277F434C5AF}"/>
              </a:ext>
            </a:extLst>
          </p:cNvPr>
          <p:cNvCxnSpPr/>
          <p:nvPr/>
        </p:nvCxnSpPr>
        <p:spPr>
          <a:xfrm flipV="1">
            <a:off x="734438" y="1648838"/>
            <a:ext cx="10731228" cy="17835"/>
          </a:xfrm>
          <a:prstGeom prst="straightConnector1">
            <a:avLst/>
          </a:prstGeom>
          <a:ln w="28575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252D48-6CC8-D04C-8B6F-426BD1AFE16F}"/>
              </a:ext>
            </a:extLst>
          </p:cNvPr>
          <p:cNvSpPr txBox="1"/>
          <p:nvPr/>
        </p:nvSpPr>
        <p:spPr>
          <a:xfrm>
            <a:off x="4546059" y="19195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mbria Math"/>
                <a:ea typeface="Cambria Math"/>
              </a:rPr>
              <a:t>/ˌædvəˈseəriəl/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149F49-6211-9DA0-B9AE-4A3EACD464F4}"/>
              </a:ext>
            </a:extLst>
          </p:cNvPr>
          <p:cNvCxnSpPr>
            <a:cxnSpLocks/>
          </p:cNvCxnSpPr>
          <p:nvPr/>
        </p:nvCxnSpPr>
        <p:spPr>
          <a:xfrm flipV="1">
            <a:off x="734437" y="2605390"/>
            <a:ext cx="10731228" cy="17835"/>
          </a:xfrm>
          <a:prstGeom prst="straightConnector1">
            <a:avLst/>
          </a:prstGeom>
          <a:ln w="28575">
            <a:solidFill>
              <a:srgbClr val="BA00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>
            <a:extLst>
              <a:ext uri="{FF2B5EF4-FFF2-40B4-BE49-F238E27FC236}">
                <a16:creationId xmlns:a16="http://schemas.microsoft.com/office/drawing/2014/main" id="{1D0E3B72-3965-D368-0A73-72E6F2588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1" t="14602" r="23894" b="35103"/>
          <a:stretch/>
        </p:blipFill>
        <p:spPr>
          <a:xfrm>
            <a:off x="926559" y="4858155"/>
            <a:ext cx="779880" cy="81225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2735524-0D7E-21CE-85BC-928087FC5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" b="18584"/>
          <a:stretch/>
        </p:blipFill>
        <p:spPr>
          <a:xfrm>
            <a:off x="3524655" y="4854102"/>
            <a:ext cx="984134" cy="8066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CD2FA-22F5-F6DE-6697-56D9FB92CF08}"/>
              </a:ext>
            </a:extLst>
          </p:cNvPr>
          <p:cNvSpPr txBox="1"/>
          <p:nvPr/>
        </p:nvSpPr>
        <p:spPr>
          <a:xfrm>
            <a:off x="652034" y="5745804"/>
            <a:ext cx="16731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Training Data</a:t>
            </a:r>
            <a:endParaRPr lang="en-US" sz="14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B31DE1-CD7A-0AC3-9856-F9835DAA18AC}"/>
              </a:ext>
            </a:extLst>
          </p:cNvPr>
          <p:cNvCxnSpPr/>
          <p:nvPr/>
        </p:nvCxnSpPr>
        <p:spPr>
          <a:xfrm flipV="1">
            <a:off x="2117589" y="5261243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0D1511-3F7F-9149-D8A7-8225F5E08A6C}"/>
              </a:ext>
            </a:extLst>
          </p:cNvPr>
          <p:cNvSpPr txBox="1"/>
          <p:nvPr/>
        </p:nvSpPr>
        <p:spPr>
          <a:xfrm>
            <a:off x="3245086" y="5745803"/>
            <a:ext cx="2094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Algorithm Training</a:t>
            </a:r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90AD0-14D3-56E1-09A7-13B981EC5BDA}"/>
              </a:ext>
            </a:extLst>
          </p:cNvPr>
          <p:cNvCxnSpPr>
            <a:cxnSpLocks/>
          </p:cNvCxnSpPr>
          <p:nvPr/>
        </p:nvCxnSpPr>
        <p:spPr>
          <a:xfrm flipV="1">
            <a:off x="5100737" y="5261242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4">
            <a:extLst>
              <a:ext uri="{FF2B5EF4-FFF2-40B4-BE49-F238E27FC236}">
                <a16:creationId xmlns:a16="http://schemas.microsoft.com/office/drawing/2014/main" id="{20E33D46-99E4-C795-5BA8-C00EA6F78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1" t="14602" r="23894" b="35103"/>
          <a:stretch/>
        </p:blipFill>
        <p:spPr>
          <a:xfrm>
            <a:off x="6949601" y="2896409"/>
            <a:ext cx="779880" cy="812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CD83B6-C484-88EE-212B-7FB6507FC329}"/>
              </a:ext>
            </a:extLst>
          </p:cNvPr>
          <p:cNvSpPr txBox="1"/>
          <p:nvPr/>
        </p:nvSpPr>
        <p:spPr>
          <a:xfrm>
            <a:off x="6669011" y="3709621"/>
            <a:ext cx="18514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New Input Data</a:t>
            </a:r>
            <a:endParaRPr lang="en-US" sz="1400"/>
          </a:p>
        </p:txBody>
      </p:sp>
      <p:sp>
        <p:nvSpPr>
          <p:cNvPr id="25" name="Double Bracket 24">
            <a:extLst>
              <a:ext uri="{FF2B5EF4-FFF2-40B4-BE49-F238E27FC236}">
                <a16:creationId xmlns:a16="http://schemas.microsoft.com/office/drawing/2014/main" id="{CF4953F2-7E80-FAEB-D2F0-3BE924A05DF6}"/>
              </a:ext>
            </a:extLst>
          </p:cNvPr>
          <p:cNvSpPr/>
          <p:nvPr/>
        </p:nvSpPr>
        <p:spPr>
          <a:xfrm>
            <a:off x="6290553" y="2812914"/>
            <a:ext cx="2083339" cy="1353766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D44425-EAE4-7498-E27F-847B850E6EFD}"/>
              </a:ext>
            </a:extLst>
          </p:cNvPr>
          <p:cNvCxnSpPr>
            <a:cxnSpLocks/>
          </p:cNvCxnSpPr>
          <p:nvPr/>
        </p:nvCxnSpPr>
        <p:spPr>
          <a:xfrm flipH="1">
            <a:off x="7352690" y="4168500"/>
            <a:ext cx="1620" cy="509080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>
            <a:extLst>
              <a:ext uri="{FF2B5EF4-FFF2-40B4-BE49-F238E27FC236}">
                <a16:creationId xmlns:a16="http://schemas.microsoft.com/office/drawing/2014/main" id="{A7A0D5D7-5819-71C1-9CAE-680EB604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4" r="226" b="18584"/>
          <a:stretch/>
        </p:blipFill>
        <p:spPr>
          <a:xfrm>
            <a:off x="6799634" y="4806273"/>
            <a:ext cx="1115719" cy="9031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A4FD44-3B78-BE62-C0CA-AA74F31BE3DE}"/>
              </a:ext>
            </a:extLst>
          </p:cNvPr>
          <p:cNvSpPr txBox="1"/>
          <p:nvPr/>
        </p:nvSpPr>
        <p:spPr>
          <a:xfrm>
            <a:off x="6651175" y="5745803"/>
            <a:ext cx="2094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Predictive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3CE1C-6609-9873-904D-CD0594F96507}"/>
              </a:ext>
            </a:extLst>
          </p:cNvPr>
          <p:cNvSpPr txBox="1"/>
          <p:nvPr/>
        </p:nvSpPr>
        <p:spPr>
          <a:xfrm>
            <a:off x="9681132" y="5656632"/>
            <a:ext cx="262971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Output </a:t>
            </a:r>
            <a:br>
              <a:rPr lang="en-US" sz="1400">
                <a:latin typeface="Cambria Math"/>
                <a:ea typeface="Cambria Math"/>
              </a:rPr>
            </a:br>
            <a:r>
              <a:rPr lang="en-US" sz="1200">
                <a:latin typeface="Cambria Math"/>
                <a:ea typeface="Cambria Math"/>
              </a:rPr>
              <a:t>(Prediction/Classification, etc.)</a:t>
            </a:r>
            <a:endParaRPr lang="en-US" sz="1400"/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CE8BD71E-C2FD-05BB-EA45-F2F5A7CF90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" b="14465"/>
          <a:stretch/>
        </p:blipFill>
        <p:spPr>
          <a:xfrm>
            <a:off x="9790889" y="4821675"/>
            <a:ext cx="992239" cy="88723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B0A1C4-AF1C-DE7E-A1BE-AA1E05090992}"/>
              </a:ext>
            </a:extLst>
          </p:cNvPr>
          <p:cNvCxnSpPr>
            <a:cxnSpLocks/>
          </p:cNvCxnSpPr>
          <p:nvPr/>
        </p:nvCxnSpPr>
        <p:spPr>
          <a:xfrm flipV="1">
            <a:off x="8472991" y="5261241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C376C0A-351C-3FA2-12E2-40094ED9A29D}"/>
              </a:ext>
            </a:extLst>
          </p:cNvPr>
          <p:cNvSpPr/>
          <p:nvPr/>
        </p:nvSpPr>
        <p:spPr>
          <a:xfrm>
            <a:off x="737680" y="2893976"/>
            <a:ext cx="4031760" cy="809337"/>
          </a:xfrm>
          <a:prstGeom prst="rect">
            <a:avLst/>
          </a:prstGeom>
          <a:noFill/>
          <a:ln w="28575">
            <a:solidFill>
              <a:srgbClr val="BA0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5F547-07FA-6AB4-BC29-52AFA7B5AB1F}"/>
              </a:ext>
            </a:extLst>
          </p:cNvPr>
          <p:cNvSpPr txBox="1"/>
          <p:nvPr/>
        </p:nvSpPr>
        <p:spPr>
          <a:xfrm>
            <a:off x="1581656" y="2932573"/>
            <a:ext cx="332685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mbria Math"/>
                <a:ea typeface="Cambria Math"/>
              </a:rPr>
              <a:t>Different intend than Generative Adversarial Networks (GANs): </a:t>
            </a:r>
          </a:p>
          <a:p>
            <a:r>
              <a:rPr lang="en-US" sz="1400" dirty="0">
                <a:latin typeface="Cambria Math"/>
                <a:ea typeface="Cambria Math"/>
              </a:rPr>
              <a:t>malicious versus co-operative</a:t>
            </a:r>
            <a:endParaRPr lang="en-US" sz="1400" dirty="0"/>
          </a:p>
        </p:txBody>
      </p:sp>
      <p:sp>
        <p:nvSpPr>
          <p:cNvPr id="9" name="Textfeld 30">
            <a:extLst>
              <a:ext uri="{FF2B5EF4-FFF2-40B4-BE49-F238E27FC236}">
                <a16:creationId xmlns:a16="http://schemas.microsoft.com/office/drawing/2014/main" id="{31B0889B-C47A-2742-4D6E-7239C6F2CCB7}"/>
              </a:ext>
            </a:extLst>
          </p:cNvPr>
          <p:cNvSpPr txBox="1"/>
          <p:nvPr/>
        </p:nvSpPr>
        <p:spPr>
          <a:xfrm>
            <a:off x="659298" y="6571300"/>
            <a:ext cx="87406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/>
                <a:ea typeface="Cambria Math"/>
              </a:rPr>
              <a:t>Sources:</a:t>
            </a:r>
          </a:p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/>
                <a:ea typeface="Cambria Math"/>
              </a:rPr>
              <a:t>All Icons are by The Noun Project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7" name="Graphic 23" descr="Warnung mit einfarbiger Füllung">
            <a:extLst>
              <a:ext uri="{FF2B5EF4-FFF2-40B4-BE49-F238E27FC236}">
                <a16:creationId xmlns:a16="http://schemas.microsoft.com/office/drawing/2014/main" id="{9EC515A2-32DB-3B75-B005-2BF28F294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110" y="2980558"/>
            <a:ext cx="634125" cy="625366"/>
          </a:xfrm>
          <a:prstGeom prst="rect">
            <a:avLst/>
          </a:prstGeom>
        </p:spPr>
      </p:pic>
      <p:grpSp>
        <p:nvGrpSpPr>
          <p:cNvPr id="10" name="Gruppieren 1">
            <a:extLst>
              <a:ext uri="{FF2B5EF4-FFF2-40B4-BE49-F238E27FC236}">
                <a16:creationId xmlns:a16="http://schemas.microsoft.com/office/drawing/2014/main" id="{90A1A320-D00D-27E4-F6ED-B84B5E21AD1E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579C2350-0ED9-3439-9B8E-6E76D3658AF0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5" name="Pfeil: Chevron 11">
              <a:extLst>
                <a:ext uri="{FF2B5EF4-FFF2-40B4-BE49-F238E27FC236}">
                  <a16:creationId xmlns:a16="http://schemas.microsoft.com/office/drawing/2014/main" id="{5CC4FBBA-5A27-1677-222C-00FE8CB1133C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46" name="Pfeil: Chevron 12">
              <a:extLst>
                <a:ext uri="{FF2B5EF4-FFF2-40B4-BE49-F238E27FC236}">
                  <a16:creationId xmlns:a16="http://schemas.microsoft.com/office/drawing/2014/main" id="{3133ED4F-B526-25D9-5B7D-5DC2D4A294D1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47" name="Pfeil: Chevron 13">
              <a:extLst>
                <a:ext uri="{FF2B5EF4-FFF2-40B4-BE49-F238E27FC236}">
                  <a16:creationId xmlns:a16="http://schemas.microsoft.com/office/drawing/2014/main" id="{09101A6C-A7F0-158E-448F-CAB07A63F160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48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/>
              </a:rPr>
              <a:t>Introducing a new malicious actor to the normal machine learning process (2)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5A993-3CAE-B240-65F4-B1A6DADC5CEF}"/>
              </a:ext>
            </a:extLst>
          </p:cNvPr>
          <p:cNvSpPr txBox="1"/>
          <p:nvPr/>
        </p:nvSpPr>
        <p:spPr>
          <a:xfrm>
            <a:off x="742766" y="1642064"/>
            <a:ext cx="42838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ambria Math"/>
                <a:ea typeface="Cambria Math"/>
              </a:rPr>
              <a:t>Adversarial Attack Phases</a:t>
            </a:r>
            <a:endParaRPr lang="en-US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3CE1C-6609-9873-904D-CD0594F96507}"/>
              </a:ext>
            </a:extLst>
          </p:cNvPr>
          <p:cNvSpPr txBox="1"/>
          <p:nvPr/>
        </p:nvSpPr>
        <p:spPr>
          <a:xfrm>
            <a:off x="9098036" y="5627189"/>
            <a:ext cx="262971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mbria Math"/>
                <a:ea typeface="Cambria Math"/>
              </a:rPr>
              <a:t>Wrong</a:t>
            </a:r>
            <a:r>
              <a:rPr lang="en-US" sz="1400">
                <a:latin typeface="Cambria Math"/>
                <a:ea typeface="Cambria Math"/>
              </a:rPr>
              <a:t> Output </a:t>
            </a:r>
            <a:r>
              <a:rPr lang="en-US" sz="1200">
                <a:latin typeface="Cambria Math"/>
                <a:ea typeface="Cambria Math"/>
              </a:rPr>
              <a:t>(Prediction/Classification, etc.)</a:t>
            </a:r>
            <a:endParaRPr lang="en-US" sz="12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B0A1C4-AF1C-DE7E-A1BE-AA1E05090992}"/>
              </a:ext>
            </a:extLst>
          </p:cNvPr>
          <p:cNvCxnSpPr>
            <a:cxnSpLocks/>
          </p:cNvCxnSpPr>
          <p:nvPr/>
        </p:nvCxnSpPr>
        <p:spPr>
          <a:xfrm flipV="1">
            <a:off x="8501719" y="5255821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B200A0FB-34EF-6F49-A544-36F6D0BCA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0" r="148" b="13864"/>
          <a:stretch/>
        </p:blipFill>
        <p:spPr>
          <a:xfrm>
            <a:off x="2875306" y="2195114"/>
            <a:ext cx="1717751" cy="1464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C5AF9-2A69-3A29-2C8C-8A2DDC8BDC47}"/>
              </a:ext>
            </a:extLst>
          </p:cNvPr>
          <p:cNvSpPr txBox="1"/>
          <p:nvPr/>
        </p:nvSpPr>
        <p:spPr>
          <a:xfrm>
            <a:off x="3161950" y="3658176"/>
            <a:ext cx="15110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mbria Math"/>
                <a:ea typeface="Cambria Math"/>
              </a:rPr>
              <a:t>ADVERSARY</a:t>
            </a:r>
            <a:endParaRPr lang="en-US" sz="1400" b="1">
              <a:cs typeface="Calibri"/>
            </a:endParaRP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C7B8859B-E2E6-A8ED-2B90-7C0AC6522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30" r="148" b="18182"/>
          <a:stretch/>
        </p:blipFill>
        <p:spPr>
          <a:xfrm>
            <a:off x="9547698" y="4766958"/>
            <a:ext cx="1012495" cy="85106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515AC0B-C61F-55AC-6FDE-851573710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09" t="12316" r="14201" b="32743"/>
          <a:stretch/>
        </p:blipFill>
        <p:spPr>
          <a:xfrm>
            <a:off x="4896963" y="2562441"/>
            <a:ext cx="845411" cy="6397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97B994-7D01-5996-F629-5786938DF88C}"/>
              </a:ext>
            </a:extLst>
          </p:cNvPr>
          <p:cNvCxnSpPr>
            <a:cxnSpLocks/>
          </p:cNvCxnSpPr>
          <p:nvPr/>
        </p:nvCxnSpPr>
        <p:spPr>
          <a:xfrm flipV="1">
            <a:off x="4041503" y="8579920"/>
            <a:ext cx="1481846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79AA7-08AC-2C80-F830-0AA5558B7D46}"/>
              </a:ext>
            </a:extLst>
          </p:cNvPr>
          <p:cNvSpPr txBox="1"/>
          <p:nvPr/>
        </p:nvSpPr>
        <p:spPr>
          <a:xfrm>
            <a:off x="4595682" y="3105546"/>
            <a:ext cx="23054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Adverse Examples</a:t>
            </a:r>
            <a:endParaRPr lang="en-US" sz="1400"/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19DBE7ED-C137-A715-7BE7-621159E21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09" t="12316" r="14201" b="32743"/>
          <a:stretch/>
        </p:blipFill>
        <p:spPr>
          <a:xfrm>
            <a:off x="1561885" y="3202566"/>
            <a:ext cx="869730" cy="69650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F3AB84-0BDD-DB13-77A4-871DE0947C87}"/>
              </a:ext>
            </a:extLst>
          </p:cNvPr>
          <p:cNvSpPr txBox="1"/>
          <p:nvPr/>
        </p:nvSpPr>
        <p:spPr>
          <a:xfrm>
            <a:off x="1711972" y="3811265"/>
            <a:ext cx="8949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Noise</a:t>
            </a:r>
            <a:endParaRPr lang="en-US" sz="140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046A9D-12A8-4D06-D201-039EE521A623}"/>
              </a:ext>
            </a:extLst>
          </p:cNvPr>
          <p:cNvCxnSpPr>
            <a:cxnSpLocks/>
          </p:cNvCxnSpPr>
          <p:nvPr/>
        </p:nvCxnSpPr>
        <p:spPr>
          <a:xfrm flipV="1">
            <a:off x="4594225" y="3455662"/>
            <a:ext cx="1515949" cy="14476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4BAB47-A105-D904-F849-0A0CEFD37642}"/>
              </a:ext>
            </a:extLst>
          </p:cNvPr>
          <p:cNvCxnSpPr>
            <a:cxnSpLocks/>
          </p:cNvCxnSpPr>
          <p:nvPr/>
        </p:nvCxnSpPr>
        <p:spPr>
          <a:xfrm flipH="1">
            <a:off x="1526155" y="3728425"/>
            <a:ext cx="1390979" cy="1013448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0">
            <a:extLst>
              <a:ext uri="{FF2B5EF4-FFF2-40B4-BE49-F238E27FC236}">
                <a16:creationId xmlns:a16="http://schemas.microsoft.com/office/drawing/2014/main" id="{9EC1BDB4-A4DA-29C5-C137-2FB34E168DEE}"/>
              </a:ext>
            </a:extLst>
          </p:cNvPr>
          <p:cNvSpPr txBox="1"/>
          <p:nvPr/>
        </p:nvSpPr>
        <p:spPr>
          <a:xfrm>
            <a:off x="659298" y="6571300"/>
            <a:ext cx="87406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/>
                <a:ea typeface="Cambria Math"/>
              </a:rPr>
              <a:t>Sources:</a:t>
            </a:r>
          </a:p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/>
                <a:ea typeface="Cambria Math"/>
              </a:rPr>
              <a:t>All Icons are by The Noun Project</a:t>
            </a:r>
            <a:endParaRPr lang="en-US" sz="60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569CA8A5-4711-8012-3194-322FA4ADB5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1" t="14602" r="23894" b="35103"/>
          <a:stretch/>
        </p:blipFill>
        <p:spPr>
          <a:xfrm>
            <a:off x="926559" y="4858155"/>
            <a:ext cx="779880" cy="812250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51376B82-F836-EBA4-F1B9-665412B16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5" b="18584"/>
          <a:stretch/>
        </p:blipFill>
        <p:spPr>
          <a:xfrm>
            <a:off x="3524655" y="4854102"/>
            <a:ext cx="984134" cy="80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62DCFF-9511-32EF-75E4-38A6D820756C}"/>
              </a:ext>
            </a:extLst>
          </p:cNvPr>
          <p:cNvSpPr txBox="1"/>
          <p:nvPr/>
        </p:nvSpPr>
        <p:spPr>
          <a:xfrm>
            <a:off x="652034" y="5745804"/>
            <a:ext cx="16731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Training Data</a:t>
            </a:r>
            <a:endParaRPr lang="en-US" sz="14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D52F0F-C08B-80CD-050A-D3FC4C088800}"/>
              </a:ext>
            </a:extLst>
          </p:cNvPr>
          <p:cNvCxnSpPr/>
          <p:nvPr/>
        </p:nvCxnSpPr>
        <p:spPr>
          <a:xfrm flipV="1">
            <a:off x="2117589" y="5261243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A65332-87C5-90AA-33C9-78BF4836B06A}"/>
              </a:ext>
            </a:extLst>
          </p:cNvPr>
          <p:cNvSpPr txBox="1"/>
          <p:nvPr/>
        </p:nvSpPr>
        <p:spPr>
          <a:xfrm>
            <a:off x="3245086" y="5745803"/>
            <a:ext cx="2094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Algorithm Training</a:t>
            </a:r>
            <a:endParaRPr lang="en-US" sz="14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D29B04-0D20-134E-ED8F-2167C2CE824B}"/>
              </a:ext>
            </a:extLst>
          </p:cNvPr>
          <p:cNvCxnSpPr>
            <a:cxnSpLocks/>
          </p:cNvCxnSpPr>
          <p:nvPr/>
        </p:nvCxnSpPr>
        <p:spPr>
          <a:xfrm flipV="1">
            <a:off x="5100737" y="5261242"/>
            <a:ext cx="995464" cy="1621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4">
            <a:extLst>
              <a:ext uri="{FF2B5EF4-FFF2-40B4-BE49-F238E27FC236}">
                <a16:creationId xmlns:a16="http://schemas.microsoft.com/office/drawing/2014/main" id="{BDCE1778-6A14-BEFE-8496-7A635BAB8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1" t="14602" r="23894" b="35103"/>
          <a:stretch/>
        </p:blipFill>
        <p:spPr>
          <a:xfrm>
            <a:off x="6949601" y="2896409"/>
            <a:ext cx="779880" cy="8122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A8CB574-8E48-4807-B6BB-2C0CBF585B16}"/>
              </a:ext>
            </a:extLst>
          </p:cNvPr>
          <p:cNvSpPr txBox="1"/>
          <p:nvPr/>
        </p:nvSpPr>
        <p:spPr>
          <a:xfrm>
            <a:off x="6669011" y="3709621"/>
            <a:ext cx="18514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New Input Data</a:t>
            </a:r>
            <a:endParaRPr lang="en-US" sz="1400"/>
          </a:p>
        </p:txBody>
      </p:sp>
      <p:sp>
        <p:nvSpPr>
          <p:cNvPr id="47" name="Double Bracket 46">
            <a:extLst>
              <a:ext uri="{FF2B5EF4-FFF2-40B4-BE49-F238E27FC236}">
                <a16:creationId xmlns:a16="http://schemas.microsoft.com/office/drawing/2014/main" id="{8610DD5C-44E9-A587-EBA4-CF94C1C5441A}"/>
              </a:ext>
            </a:extLst>
          </p:cNvPr>
          <p:cNvSpPr/>
          <p:nvPr/>
        </p:nvSpPr>
        <p:spPr>
          <a:xfrm>
            <a:off x="6290553" y="2812914"/>
            <a:ext cx="2083339" cy="1353766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58E167-1D40-60D0-E421-F5456D45A987}"/>
              </a:ext>
            </a:extLst>
          </p:cNvPr>
          <p:cNvCxnSpPr>
            <a:cxnSpLocks/>
          </p:cNvCxnSpPr>
          <p:nvPr/>
        </p:nvCxnSpPr>
        <p:spPr>
          <a:xfrm flipH="1">
            <a:off x="7352690" y="4168500"/>
            <a:ext cx="1620" cy="509080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7">
            <a:extLst>
              <a:ext uri="{FF2B5EF4-FFF2-40B4-BE49-F238E27FC236}">
                <a16:creationId xmlns:a16="http://schemas.microsoft.com/office/drawing/2014/main" id="{5BC9E420-9B1E-F52D-1DE4-E1B18D6F33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4" r="226" b="18584"/>
          <a:stretch/>
        </p:blipFill>
        <p:spPr>
          <a:xfrm>
            <a:off x="6799634" y="4806273"/>
            <a:ext cx="1115719" cy="90316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DDFAA4-F0D2-330E-5CEB-689790FB991F}"/>
              </a:ext>
            </a:extLst>
          </p:cNvPr>
          <p:cNvSpPr txBox="1"/>
          <p:nvPr/>
        </p:nvSpPr>
        <p:spPr>
          <a:xfrm>
            <a:off x="6651175" y="5745803"/>
            <a:ext cx="20946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Predictive Model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164599B-5B3E-EF44-AF4D-C9D2DB31D6C1}"/>
              </a:ext>
            </a:extLst>
          </p:cNvPr>
          <p:cNvCxnSpPr>
            <a:cxnSpLocks/>
          </p:cNvCxnSpPr>
          <p:nvPr/>
        </p:nvCxnSpPr>
        <p:spPr>
          <a:xfrm>
            <a:off x="4524154" y="3759172"/>
            <a:ext cx="2120294" cy="1124144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082BE4-9431-FEF1-6859-824715FE36B2}"/>
              </a:ext>
            </a:extLst>
          </p:cNvPr>
          <p:cNvCxnSpPr>
            <a:cxnSpLocks/>
          </p:cNvCxnSpPr>
          <p:nvPr/>
        </p:nvCxnSpPr>
        <p:spPr>
          <a:xfrm>
            <a:off x="3731684" y="4017458"/>
            <a:ext cx="10400" cy="689380"/>
          </a:xfrm>
          <a:prstGeom prst="straightConnector1">
            <a:avLst/>
          </a:prstGeom>
          <a:ln w="28575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A1F6AD1-1C6F-95E7-8F96-BCA95D4A5CF4}"/>
              </a:ext>
            </a:extLst>
          </p:cNvPr>
          <p:cNvSpPr txBox="1"/>
          <p:nvPr/>
        </p:nvSpPr>
        <p:spPr>
          <a:xfrm>
            <a:off x="2701695" y="4170368"/>
            <a:ext cx="14117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Manipulate</a:t>
            </a:r>
            <a:endParaRPr lang="en-US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6DC829-B75D-86B6-6511-88F1F1D8AC1B}"/>
              </a:ext>
            </a:extLst>
          </p:cNvPr>
          <p:cNvSpPr txBox="1"/>
          <p:nvPr/>
        </p:nvSpPr>
        <p:spPr>
          <a:xfrm>
            <a:off x="4295762" y="4459401"/>
            <a:ext cx="19372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mbria Math"/>
                <a:ea typeface="Cambria Math"/>
              </a:rPr>
              <a:t>Extract information</a:t>
            </a:r>
            <a:endParaRPr lang="en-US"/>
          </a:p>
        </p:txBody>
      </p:sp>
      <p:grpSp>
        <p:nvGrpSpPr>
          <p:cNvPr id="40" name="Gruppieren 1">
            <a:extLst>
              <a:ext uri="{FF2B5EF4-FFF2-40B4-BE49-F238E27FC236}">
                <a16:creationId xmlns:a16="http://schemas.microsoft.com/office/drawing/2014/main" id="{C7A2C0CD-E2B6-16EB-C2D6-39181B3051C7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42" name="Pfeil: Chevron 4">
              <a:extLst>
                <a:ext uri="{FF2B5EF4-FFF2-40B4-BE49-F238E27FC236}">
                  <a16:creationId xmlns:a16="http://schemas.microsoft.com/office/drawing/2014/main" id="{16533D93-786C-5458-B1A0-88E099A52CDB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4" name="Pfeil: Chevron 11">
              <a:extLst>
                <a:ext uri="{FF2B5EF4-FFF2-40B4-BE49-F238E27FC236}">
                  <a16:creationId xmlns:a16="http://schemas.microsoft.com/office/drawing/2014/main" id="{EF47DDA8-EA3D-0096-EBF7-C0553D710301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46" name="Pfeil: Chevron 12">
              <a:extLst>
                <a:ext uri="{FF2B5EF4-FFF2-40B4-BE49-F238E27FC236}">
                  <a16:creationId xmlns:a16="http://schemas.microsoft.com/office/drawing/2014/main" id="{687A2158-E869-00B4-920B-081724E67071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48" name="Pfeil: Chevron 13">
              <a:extLst>
                <a:ext uri="{FF2B5EF4-FFF2-40B4-BE49-F238E27FC236}">
                  <a16:creationId xmlns:a16="http://schemas.microsoft.com/office/drawing/2014/main" id="{8A904990-DBA8-E983-492B-11C200C410D7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8440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The security of machine learning models is evaluated considering the goals and capabilities </a:t>
            </a:r>
            <a:r>
              <a:rPr lang="en-US" sz="3600" dirty="0">
                <a:latin typeface="Cambria"/>
                <a:ea typeface="Cambria"/>
                <a:cs typeface="Helvetica"/>
              </a:rPr>
              <a:t>of the </a:t>
            </a:r>
            <a:r>
              <a:rPr lang="en-US" sz="3600">
                <a:latin typeface="Cambria"/>
                <a:ea typeface="Cambria"/>
                <a:cs typeface="Helvetica"/>
              </a:rPr>
              <a:t>adversary</a:t>
            </a:r>
            <a:endParaRPr lang="en-US" sz="360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D78C3E1-2C79-9A82-49B8-F34B12524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164246"/>
              </p:ext>
            </p:extLst>
          </p:nvPr>
        </p:nvGraphicFramePr>
        <p:xfrm>
          <a:off x="731729" y="2312463"/>
          <a:ext cx="5303311" cy="421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770">
                  <a:extLst>
                    <a:ext uri="{9D8B030D-6E8A-4147-A177-3AD203B41FA5}">
                      <a16:colId xmlns:a16="http://schemas.microsoft.com/office/drawing/2014/main" val="4196847821"/>
                    </a:ext>
                  </a:extLst>
                </a:gridCol>
                <a:gridCol w="1752461">
                  <a:extLst>
                    <a:ext uri="{9D8B030D-6E8A-4147-A177-3AD203B41FA5}">
                      <a16:colId xmlns:a16="http://schemas.microsoft.com/office/drawing/2014/main" val="1536390154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165715496"/>
                    </a:ext>
                  </a:extLst>
                </a:gridCol>
              </a:tblGrid>
              <a:tr h="324000">
                <a:tc rowSpan="3">
                  <a:txBody>
                    <a:bodyPr/>
                    <a:lstStyle/>
                    <a:p>
                      <a:r>
                        <a:rPr lang="en-GB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Attack surface</a:t>
                      </a:r>
                      <a:endParaRPr lang="en-DE" sz="1400" b="1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Evasion attacks (testing/production phase)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6682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Poisoning attacks (training phase)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65933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Exploratory attacks (production phase)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653208"/>
                  </a:ext>
                </a:extLst>
              </a:tr>
              <a:tr h="324000">
                <a:tc rowSpan="5">
                  <a:txBody>
                    <a:bodyPr/>
                    <a:lstStyle/>
                    <a:p>
                      <a:r>
                        <a:rPr lang="en-GB" sz="1400" b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Adversarial capabilities</a:t>
                      </a:r>
                      <a:endParaRPr lang="en-DE" sz="1400" b="1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Training phase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 injection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17416469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 modification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2238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Logic corruption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557386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Testing phase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White-box attacks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9269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Black-box attacks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85402"/>
                  </a:ext>
                </a:extLst>
              </a:tr>
              <a:tr h="324000">
                <a:tc rowSpan="5">
                  <a:txBody>
                    <a:bodyPr/>
                    <a:lstStyle/>
                    <a:p>
                      <a:r>
                        <a:rPr lang="en-GB" sz="1400" b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Adversarial goals</a:t>
                      </a:r>
                      <a:endParaRPr lang="en-DE" sz="1400" b="1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Confidence reduction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35663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Mis-classification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165971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Targeted mis-classification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69417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4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Source/target mis-classification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455752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endParaRPr lang="en-DE" sz="1400" b="1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Inference/Extraction</a:t>
                      </a:r>
                      <a:endParaRPr lang="en-DE" sz="14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3363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251C76E-70A8-57B5-0918-5C9199FDCB00}"/>
              </a:ext>
            </a:extLst>
          </p:cNvPr>
          <p:cNvSpPr txBox="1"/>
          <p:nvPr/>
        </p:nvSpPr>
        <p:spPr>
          <a:xfrm>
            <a:off x="741873" y="1622843"/>
            <a:ext cx="563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Attack Threat Model</a:t>
            </a:r>
            <a:r>
              <a:rPr lang="en-US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1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 (adapted)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ACF98-78DF-0260-F914-5F1E59242E23}"/>
              </a:ext>
            </a:extLst>
          </p:cNvPr>
          <p:cNvSpPr txBox="1"/>
          <p:nvPr/>
        </p:nvSpPr>
        <p:spPr>
          <a:xfrm>
            <a:off x="741873" y="1941432"/>
            <a:ext cx="610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Classification of Adversarial Machine Learning attacks along three dimensions</a:t>
            </a:r>
          </a:p>
        </p:txBody>
      </p:sp>
      <p:sp>
        <p:nvSpPr>
          <p:cNvPr id="16" name="Textfeld 30">
            <a:extLst>
              <a:ext uri="{FF2B5EF4-FFF2-40B4-BE49-F238E27FC236}">
                <a16:creationId xmlns:a16="http://schemas.microsoft.com/office/drawing/2014/main" id="{ECDA4075-D8EC-D83A-DBFF-E96D4A1E1FC5}"/>
              </a:ext>
            </a:extLst>
          </p:cNvPr>
          <p:cNvSpPr txBox="1"/>
          <p:nvPr/>
        </p:nvSpPr>
        <p:spPr>
          <a:xfrm>
            <a:off x="647700" y="6421438"/>
            <a:ext cx="833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A., &amp; Mukhopadhyay, D. (2018). Adversarial attacks and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survey.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arXiv:1810.00069.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Kurakin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Goodfellow, I., &amp;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Bengio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(2016). Adversarial machine learning at scale.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arXiv:1611.01236.</a:t>
            </a:r>
          </a:p>
          <a:p>
            <a:r>
              <a:rPr lang="en-US" sz="600" baseline="30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Mehnaz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Dibbo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V., De Viti, R., Kabir, E., Brandenburg, B. B.,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Mangard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... &amp; Schneider, T. (2022). Are your sensitive attributes private? Novel model inversion attribute inference attacks on classification models.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BAE96F-F228-DD26-9036-66E576042BD0}"/>
              </a:ext>
            </a:extLst>
          </p:cNvPr>
          <p:cNvSpPr/>
          <p:nvPr/>
        </p:nvSpPr>
        <p:spPr>
          <a:xfrm>
            <a:off x="2479975" y="2319644"/>
            <a:ext cx="1330025" cy="32746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76BE38-5E07-8F12-D4BD-D3DD213EF123}"/>
              </a:ext>
            </a:extLst>
          </p:cNvPr>
          <p:cNvSpPr/>
          <p:nvPr/>
        </p:nvSpPr>
        <p:spPr>
          <a:xfrm>
            <a:off x="2508642" y="2951436"/>
            <a:ext cx="1627932" cy="3276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BF1F53-8A83-2D99-1D75-52A4DBDBDFCB}"/>
              </a:ext>
            </a:extLst>
          </p:cNvPr>
          <p:cNvSpPr/>
          <p:nvPr/>
        </p:nvSpPr>
        <p:spPr>
          <a:xfrm>
            <a:off x="4236508" y="4250044"/>
            <a:ext cx="1561891" cy="32746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9A60D-CF3B-B48E-7BF8-C287478E4A17}"/>
              </a:ext>
            </a:extLst>
          </p:cNvPr>
          <p:cNvSpPr/>
          <p:nvPr/>
        </p:nvSpPr>
        <p:spPr>
          <a:xfrm>
            <a:off x="4246668" y="4589982"/>
            <a:ext cx="1562400" cy="3276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77A38-6E9D-D1F3-A36C-3A4141370935}"/>
              </a:ext>
            </a:extLst>
          </p:cNvPr>
          <p:cNvSpPr/>
          <p:nvPr/>
        </p:nvSpPr>
        <p:spPr>
          <a:xfrm>
            <a:off x="2469088" y="5552898"/>
            <a:ext cx="2262932" cy="327469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A35524-E834-605B-BB5D-A5B0CC6646C5}"/>
              </a:ext>
            </a:extLst>
          </p:cNvPr>
          <p:cNvSpPr/>
          <p:nvPr/>
        </p:nvSpPr>
        <p:spPr>
          <a:xfrm>
            <a:off x="2489408" y="6193884"/>
            <a:ext cx="1777580" cy="32760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>
                <a:alpha val="36863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feld 74">
            <a:extLst>
              <a:ext uri="{FF2B5EF4-FFF2-40B4-BE49-F238E27FC236}">
                <a16:creationId xmlns:a16="http://schemas.microsoft.com/office/drawing/2014/main" id="{28D32EAE-D773-E43E-F969-362523989C07}"/>
              </a:ext>
            </a:extLst>
          </p:cNvPr>
          <p:cNvSpPr txBox="1"/>
          <p:nvPr/>
        </p:nvSpPr>
        <p:spPr>
          <a:xfrm>
            <a:off x="7024239" y="2360035"/>
            <a:ext cx="42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1. Evasion attack</a:t>
            </a:r>
          </a:p>
        </p:txBody>
      </p:sp>
      <p:sp>
        <p:nvSpPr>
          <p:cNvPr id="9" name="Textfeld 24">
            <a:extLst>
              <a:ext uri="{FF2B5EF4-FFF2-40B4-BE49-F238E27FC236}">
                <a16:creationId xmlns:a16="http://schemas.microsoft.com/office/drawing/2014/main" id="{A4112FBF-F41E-236C-A8E0-1A261A6C06B2}"/>
              </a:ext>
            </a:extLst>
          </p:cNvPr>
          <p:cNvSpPr txBox="1"/>
          <p:nvPr/>
        </p:nvSpPr>
        <p:spPr>
          <a:xfrm>
            <a:off x="7165649" y="2637212"/>
            <a:ext cx="454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Maliciously craft adjusted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Adversary has no influence over training data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Grafik 37">
            <a:extLst>
              <a:ext uri="{FF2B5EF4-FFF2-40B4-BE49-F238E27FC236}">
                <a16:creationId xmlns:a16="http://schemas.microsoft.com/office/drawing/2014/main" id="{7C3E020F-53B9-DF7A-FBC6-3B9F6206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28" y="3077771"/>
            <a:ext cx="419100" cy="241300"/>
          </a:xfrm>
          <a:prstGeom prst="rect">
            <a:avLst/>
          </a:prstGeom>
        </p:spPr>
      </p:pic>
      <p:sp>
        <p:nvSpPr>
          <p:cNvPr id="11" name="Textfeld 24">
            <a:extLst>
              <a:ext uri="{FF2B5EF4-FFF2-40B4-BE49-F238E27FC236}">
                <a16:creationId xmlns:a16="http://schemas.microsoft.com/office/drawing/2014/main" id="{3B7D566D-4C7E-ABF6-2963-243448C7D34F}"/>
              </a:ext>
            </a:extLst>
          </p:cNvPr>
          <p:cNvSpPr txBox="1"/>
          <p:nvPr/>
        </p:nvSpPr>
        <p:spPr>
          <a:xfrm>
            <a:off x="7452609" y="3052301"/>
            <a:ext cx="454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e.g. bypassing SPAM filter</a:t>
            </a:r>
          </a:p>
        </p:txBody>
      </p:sp>
      <p:sp>
        <p:nvSpPr>
          <p:cNvPr id="12" name="Textfeld 74">
            <a:extLst>
              <a:ext uri="{FF2B5EF4-FFF2-40B4-BE49-F238E27FC236}">
                <a16:creationId xmlns:a16="http://schemas.microsoft.com/office/drawing/2014/main" id="{1964310A-8E4D-C671-F7A3-BA93173E6B51}"/>
              </a:ext>
            </a:extLst>
          </p:cNvPr>
          <p:cNvSpPr txBox="1"/>
          <p:nvPr/>
        </p:nvSpPr>
        <p:spPr>
          <a:xfrm>
            <a:off x="7024239" y="3556854"/>
            <a:ext cx="42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2. Poisoning attack</a:t>
            </a:r>
          </a:p>
        </p:txBody>
      </p:sp>
      <p:sp>
        <p:nvSpPr>
          <p:cNvPr id="22" name="Textfeld 24">
            <a:extLst>
              <a:ext uri="{FF2B5EF4-FFF2-40B4-BE49-F238E27FC236}">
                <a16:creationId xmlns:a16="http://schemas.microsoft.com/office/drawing/2014/main" id="{3E57A583-066E-E3F2-685C-5055A8DBF1D3}"/>
              </a:ext>
            </a:extLst>
          </p:cNvPr>
          <p:cNvSpPr txBox="1"/>
          <p:nvPr/>
        </p:nvSpPr>
        <p:spPr>
          <a:xfrm>
            <a:off x="7165649" y="3834031"/>
            <a:ext cx="454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Inject </a:t>
            </a:r>
            <a:r>
              <a:rPr lang="en-US" sz="1200" i="1">
                <a:latin typeface="Cambria" panose="02040503050406030204" pitchFamily="18" charset="0"/>
                <a:ea typeface="Cambria" panose="02040503050406030204" pitchFamily="18" charset="0"/>
              </a:rPr>
              <a:t>bad </a:t>
            </a: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data into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Model’s decision function gets manipulated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5" name="Grafik 37">
            <a:extLst>
              <a:ext uri="{FF2B5EF4-FFF2-40B4-BE49-F238E27FC236}">
                <a16:creationId xmlns:a16="http://schemas.microsoft.com/office/drawing/2014/main" id="{1DCFAF40-71F3-F6E8-D3C0-0CAD9BAE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28" y="4274590"/>
            <a:ext cx="419100" cy="241300"/>
          </a:xfrm>
          <a:prstGeom prst="rect">
            <a:avLst/>
          </a:prstGeom>
        </p:spPr>
      </p:pic>
      <p:sp>
        <p:nvSpPr>
          <p:cNvPr id="38" name="Textfeld 24">
            <a:extLst>
              <a:ext uri="{FF2B5EF4-FFF2-40B4-BE49-F238E27FC236}">
                <a16:creationId xmlns:a16="http://schemas.microsoft.com/office/drawing/2014/main" id="{F05549B2-FC53-8A66-F3E1-9B3E25727DAE}"/>
              </a:ext>
            </a:extLst>
          </p:cNvPr>
          <p:cNvSpPr txBox="1"/>
          <p:nvPr/>
        </p:nvSpPr>
        <p:spPr>
          <a:xfrm>
            <a:off x="7452609" y="4249120"/>
            <a:ext cx="454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e.g. manipulate recommendation model on e-commerce platforms</a:t>
            </a:r>
          </a:p>
        </p:txBody>
      </p:sp>
      <p:sp>
        <p:nvSpPr>
          <p:cNvPr id="44" name="Textfeld 74">
            <a:extLst>
              <a:ext uri="{FF2B5EF4-FFF2-40B4-BE49-F238E27FC236}">
                <a16:creationId xmlns:a16="http://schemas.microsoft.com/office/drawing/2014/main" id="{325C938E-BA4F-9610-1396-FB7657830700}"/>
              </a:ext>
            </a:extLst>
          </p:cNvPr>
          <p:cNvSpPr txBox="1"/>
          <p:nvPr/>
        </p:nvSpPr>
        <p:spPr>
          <a:xfrm>
            <a:off x="7024239" y="4753673"/>
            <a:ext cx="425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3. Exploratory attack</a:t>
            </a:r>
          </a:p>
        </p:txBody>
      </p:sp>
      <p:sp>
        <p:nvSpPr>
          <p:cNvPr id="45" name="Textfeld 24">
            <a:extLst>
              <a:ext uri="{FF2B5EF4-FFF2-40B4-BE49-F238E27FC236}">
                <a16:creationId xmlns:a16="http://schemas.microsoft.com/office/drawing/2014/main" id="{3823F415-7560-A681-3944-DFEA77609D2E}"/>
              </a:ext>
            </a:extLst>
          </p:cNvPr>
          <p:cNvSpPr txBox="1"/>
          <p:nvPr/>
        </p:nvSpPr>
        <p:spPr>
          <a:xfrm>
            <a:off x="7165649" y="5030850"/>
            <a:ext cx="454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Adversary has only black-box access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Tries to infer knowledge about model or training data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9" name="Grafik 37">
            <a:extLst>
              <a:ext uri="{FF2B5EF4-FFF2-40B4-BE49-F238E27FC236}">
                <a16:creationId xmlns:a16="http://schemas.microsoft.com/office/drawing/2014/main" id="{B3503EB3-DF6B-1B84-D484-08A9AB95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28" y="5471409"/>
            <a:ext cx="419100" cy="241300"/>
          </a:xfrm>
          <a:prstGeom prst="rect">
            <a:avLst/>
          </a:prstGeom>
        </p:spPr>
      </p:pic>
      <p:sp>
        <p:nvSpPr>
          <p:cNvPr id="50" name="Textfeld 24">
            <a:extLst>
              <a:ext uri="{FF2B5EF4-FFF2-40B4-BE49-F238E27FC236}">
                <a16:creationId xmlns:a16="http://schemas.microsoft.com/office/drawing/2014/main" id="{C6A2E27B-DAC3-0DA2-52AD-2BE7A1345838}"/>
              </a:ext>
            </a:extLst>
          </p:cNvPr>
          <p:cNvSpPr txBox="1"/>
          <p:nvPr/>
        </p:nvSpPr>
        <p:spPr>
          <a:xfrm>
            <a:off x="7452609" y="5445939"/>
            <a:ext cx="454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</a:rPr>
              <a:t>e.g. re-identify patients in anonymized hospital records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CC4D34-3AD6-8244-FC45-67F6D6450279}"/>
              </a:ext>
            </a:extLst>
          </p:cNvPr>
          <p:cNvSpPr/>
          <p:nvPr/>
        </p:nvSpPr>
        <p:spPr>
          <a:xfrm>
            <a:off x="5490223" y="6263477"/>
            <a:ext cx="144988" cy="45757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E6D314-3E1E-2D1D-8462-80998C4411A0}"/>
              </a:ext>
            </a:extLst>
          </p:cNvPr>
          <p:cNvSpPr/>
          <p:nvPr/>
        </p:nvSpPr>
        <p:spPr>
          <a:xfrm>
            <a:off x="5490223" y="6448673"/>
            <a:ext cx="144988" cy="4575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feld 24">
            <a:extLst>
              <a:ext uri="{FF2B5EF4-FFF2-40B4-BE49-F238E27FC236}">
                <a16:creationId xmlns:a16="http://schemas.microsoft.com/office/drawing/2014/main" id="{6B7D1A5A-75D8-D783-C40B-35EF7C7CC0C3}"/>
              </a:ext>
            </a:extLst>
          </p:cNvPr>
          <p:cNvSpPr txBox="1"/>
          <p:nvPr/>
        </p:nvSpPr>
        <p:spPr>
          <a:xfrm>
            <a:off x="5599142" y="6176023"/>
            <a:ext cx="12512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Example 1 (next slides)</a:t>
            </a:r>
          </a:p>
        </p:txBody>
      </p:sp>
      <p:sp>
        <p:nvSpPr>
          <p:cNvPr id="56" name="Textfeld 24">
            <a:extLst>
              <a:ext uri="{FF2B5EF4-FFF2-40B4-BE49-F238E27FC236}">
                <a16:creationId xmlns:a16="http://schemas.microsoft.com/office/drawing/2014/main" id="{D4FAEEA7-ECDD-5A92-5C68-4AD4F416A643}"/>
              </a:ext>
            </a:extLst>
          </p:cNvPr>
          <p:cNvSpPr txBox="1"/>
          <p:nvPr/>
        </p:nvSpPr>
        <p:spPr>
          <a:xfrm>
            <a:off x="5599141" y="6348981"/>
            <a:ext cx="12512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ambria" panose="02040503050406030204" pitchFamily="18" charset="0"/>
                <a:ea typeface="Cambria" panose="02040503050406030204" pitchFamily="18" charset="0"/>
              </a:rPr>
              <a:t>Example 2 (next slides)</a:t>
            </a:r>
          </a:p>
        </p:txBody>
      </p:sp>
      <p:grpSp>
        <p:nvGrpSpPr>
          <p:cNvPr id="51" name="Gruppieren 1">
            <a:extLst>
              <a:ext uri="{FF2B5EF4-FFF2-40B4-BE49-F238E27FC236}">
                <a16:creationId xmlns:a16="http://schemas.microsoft.com/office/drawing/2014/main" id="{59771FF9-76A3-1D7B-9320-C751F4EAD1CA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62" name="Pfeil: Chevron 4">
              <a:extLst>
                <a:ext uri="{FF2B5EF4-FFF2-40B4-BE49-F238E27FC236}">
                  <a16:creationId xmlns:a16="http://schemas.microsoft.com/office/drawing/2014/main" id="{372F1783-F5EC-67A6-F7EC-C5944ED78800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Pfeil: Chevron 11">
              <a:extLst>
                <a:ext uri="{FF2B5EF4-FFF2-40B4-BE49-F238E27FC236}">
                  <a16:creationId xmlns:a16="http://schemas.microsoft.com/office/drawing/2014/main" id="{1ACA9F86-07F8-F704-F0D8-279C5715EC5C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64" name="Pfeil: Chevron 12">
              <a:extLst>
                <a:ext uri="{FF2B5EF4-FFF2-40B4-BE49-F238E27FC236}">
                  <a16:creationId xmlns:a16="http://schemas.microsoft.com/office/drawing/2014/main" id="{4DE4DF3B-76DB-FBD1-2DBB-F44F0844559F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65" name="Pfeil: Chevron 13">
              <a:extLst>
                <a:ext uri="{FF2B5EF4-FFF2-40B4-BE49-F238E27FC236}">
                  <a16:creationId xmlns:a16="http://schemas.microsoft.com/office/drawing/2014/main" id="{CF6B9B99-D8D1-E343-258E-58C9AF805E8B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2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3C56F-C21A-430F-8AE3-3690E048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8440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The security of machine learning models is evaluated considering the goals and capabilities of the adversary</a:t>
            </a:r>
            <a:endParaRPr lang="en-US" sz="3600"/>
          </a:p>
        </p:txBody>
      </p:sp>
      <p:sp>
        <p:nvSpPr>
          <p:cNvPr id="16" name="Textfeld 30">
            <a:extLst>
              <a:ext uri="{FF2B5EF4-FFF2-40B4-BE49-F238E27FC236}">
                <a16:creationId xmlns:a16="http://schemas.microsoft.com/office/drawing/2014/main" id="{ECDA4075-D8EC-D83A-DBFF-E96D4A1E1FC5}"/>
              </a:ext>
            </a:extLst>
          </p:cNvPr>
          <p:cNvSpPr txBox="1"/>
          <p:nvPr/>
        </p:nvSpPr>
        <p:spPr>
          <a:xfrm>
            <a:off x="647700" y="6421438"/>
            <a:ext cx="833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Sources: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Chakraborty, A.,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Alam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M., Dey, V., Chattopadhyay, A., &amp; Mukhopadhyay, D. (2018). Adversarial attacks and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defences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A survey.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arXiv:1810.00069.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Kurakin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Goodfellow, I., &amp;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Bengio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(2016). Adversarial machine learning at scale.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arXiv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preprint arXiv:1611.01236.</a:t>
            </a:r>
          </a:p>
          <a:p>
            <a:r>
              <a:rPr lang="en-US" sz="600" baseline="300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Mehnaz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Dibbo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 V., De Viti, R., Kabir, E., Brandenburg, B. B., </a:t>
            </a:r>
            <a:r>
              <a:rPr lang="en-US" sz="60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Mangard</a:t>
            </a:r>
            <a:r>
              <a:rPr lang="en-US" sz="60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... &amp; Schneider, T. (2022). Are your sensitive attributes private? Novel model inversion attribute inference attacks on classification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63A83-2B24-1C95-7998-FE4594BEB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1" r="37628"/>
          <a:stretch/>
        </p:blipFill>
        <p:spPr>
          <a:xfrm>
            <a:off x="-3917579" y="1232878"/>
            <a:ext cx="273497" cy="495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31E0B-FFE8-C15D-49C6-142F9CC36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3" r="68568"/>
          <a:stretch/>
        </p:blipFill>
        <p:spPr>
          <a:xfrm>
            <a:off x="-2524444" y="1240223"/>
            <a:ext cx="254435" cy="495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9805A-374E-B758-F2D1-C466519AD5D0}"/>
              </a:ext>
            </a:extLst>
          </p:cNvPr>
          <p:cNvSpPr txBox="1"/>
          <p:nvPr/>
        </p:nvSpPr>
        <p:spPr>
          <a:xfrm>
            <a:off x="1372283" y="1754890"/>
            <a:ext cx="402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Example attack 1: 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Target class </a:t>
            </a:r>
            <a:r>
              <a:rPr lang="en-US" sz="140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r>
              <a:rPr lang="en-US" sz="1400" b="1" baseline="300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400" b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" name="Gerade Verbindung 13">
            <a:extLst>
              <a:ext uri="{FF2B5EF4-FFF2-40B4-BE49-F238E27FC236}">
                <a16:creationId xmlns:a16="http://schemas.microsoft.com/office/drawing/2014/main" id="{41E65156-E367-371D-676C-8471F827ED6D}"/>
              </a:ext>
            </a:extLst>
          </p:cNvPr>
          <p:cNvCxnSpPr>
            <a:cxnSpLocks/>
          </p:cNvCxnSpPr>
          <p:nvPr/>
        </p:nvCxnSpPr>
        <p:spPr>
          <a:xfrm>
            <a:off x="938822" y="2068001"/>
            <a:ext cx="4536000" cy="0"/>
          </a:xfrm>
          <a:prstGeom prst="line">
            <a:avLst/>
          </a:prstGeom>
          <a:ln w="190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74">
            <a:extLst>
              <a:ext uri="{FF2B5EF4-FFF2-40B4-BE49-F238E27FC236}">
                <a16:creationId xmlns:a16="http://schemas.microsoft.com/office/drawing/2014/main" id="{F59629F4-C35F-E310-A6C8-48358E933BAA}"/>
              </a:ext>
            </a:extLst>
          </p:cNvPr>
          <p:cNvSpPr txBox="1"/>
          <p:nvPr/>
        </p:nvSpPr>
        <p:spPr>
          <a:xfrm>
            <a:off x="802901" y="2502128"/>
            <a:ext cx="45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ambria" panose="02040503050406030204" pitchFamily="18" charset="0"/>
                <a:ea typeface="Cambria" panose="02040503050406030204" pitchFamily="18" charset="0"/>
              </a:rPr>
              <a:t>Goal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Generate adversarial data samples to maximize the probability of mis-classification to a specific target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FDB50-0582-2156-A030-A34633A6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89" y="3114395"/>
            <a:ext cx="3458640" cy="56754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42CF480-2A9D-A32B-0082-1CBFE0D3ED2A}"/>
              </a:ext>
            </a:extLst>
          </p:cNvPr>
          <p:cNvGrpSpPr/>
          <p:nvPr/>
        </p:nvGrpSpPr>
        <p:grpSpPr>
          <a:xfrm>
            <a:off x="-3952332" y="640088"/>
            <a:ext cx="3598738" cy="495355"/>
            <a:chOff x="8219707" y="3754262"/>
            <a:chExt cx="3598738" cy="4953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5C584F-9ABA-D4B6-B9B6-3AEC0F64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003" r="68568"/>
            <a:stretch/>
          </p:blipFill>
          <p:spPr>
            <a:xfrm>
              <a:off x="8219707" y="3754262"/>
              <a:ext cx="254435" cy="495355"/>
            </a:xfrm>
            <a:prstGeom prst="rect">
              <a:avLst/>
            </a:prstGeom>
          </p:spPr>
        </p:pic>
        <p:sp>
          <p:nvSpPr>
            <p:cNvPr id="26" name="Textfeld 74">
              <a:extLst>
                <a:ext uri="{FF2B5EF4-FFF2-40B4-BE49-F238E27FC236}">
                  <a16:creationId xmlns:a16="http://schemas.microsoft.com/office/drawing/2014/main" id="{E5FFDC3E-9422-4C4F-1DEB-9877ABE1D977}"/>
                </a:ext>
              </a:extLst>
            </p:cNvPr>
            <p:cNvSpPr txBox="1"/>
            <p:nvPr/>
          </p:nvSpPr>
          <p:spPr>
            <a:xfrm>
              <a:off x="8367462" y="3822434"/>
              <a:ext cx="34509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ambria" panose="02040503050406030204" pitchFamily="18" charset="0"/>
                  <a:ea typeface="Cambria" panose="02040503050406030204" pitchFamily="18" charset="0"/>
                </a:rPr>
                <a:t>: Original sample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AE26340-7395-33DE-3D29-FB489081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07" t="25127" r="33536" b="32845"/>
          <a:stretch/>
        </p:blipFill>
        <p:spPr>
          <a:xfrm>
            <a:off x="-3915769" y="1042155"/>
            <a:ext cx="148590" cy="240722"/>
          </a:xfrm>
          <a:prstGeom prst="rect">
            <a:avLst/>
          </a:prstGeom>
        </p:spPr>
      </p:pic>
      <p:sp>
        <p:nvSpPr>
          <p:cNvPr id="28" name="Textfeld 74">
            <a:extLst>
              <a:ext uri="{FF2B5EF4-FFF2-40B4-BE49-F238E27FC236}">
                <a16:creationId xmlns:a16="http://schemas.microsoft.com/office/drawing/2014/main" id="{29063A25-1B4F-3ADD-F2C9-1819E6744304}"/>
              </a:ext>
            </a:extLst>
          </p:cNvPr>
          <p:cNvSpPr txBox="1"/>
          <p:nvPr/>
        </p:nvSpPr>
        <p:spPr>
          <a:xfrm>
            <a:off x="-3848391" y="1020956"/>
            <a:ext cx="1330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Cost function</a:t>
            </a:r>
          </a:p>
        </p:txBody>
      </p:sp>
      <p:sp>
        <p:nvSpPr>
          <p:cNvPr id="32" name="Textfeld 74">
            <a:extLst>
              <a:ext uri="{FF2B5EF4-FFF2-40B4-BE49-F238E27FC236}">
                <a16:creationId xmlns:a16="http://schemas.microsoft.com/office/drawing/2014/main" id="{18BAA2BC-706A-4BC1-3EE6-0999552608A0}"/>
              </a:ext>
            </a:extLst>
          </p:cNvPr>
          <p:cNvSpPr txBox="1"/>
          <p:nvPr/>
        </p:nvSpPr>
        <p:spPr>
          <a:xfrm>
            <a:off x="-3744345" y="1318576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Gradient </a:t>
            </a:r>
            <a:r>
              <a:rPr lang="en-US" sz="1400" err="1">
                <a:latin typeface="Cambria" panose="02040503050406030204" pitchFamily="18" charset="0"/>
                <a:ea typeface="Cambria" panose="02040503050406030204" pitchFamily="18" charset="0"/>
              </a:rPr>
              <a:t>w.r.t.</a:t>
            </a: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F29010A-24C8-9F40-9621-9BFBCF9E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5" t="26605" r="7750" b="15967"/>
          <a:stretch/>
        </p:blipFill>
        <p:spPr>
          <a:xfrm>
            <a:off x="-2087189" y="1313685"/>
            <a:ext cx="585447" cy="334866"/>
          </a:xfrm>
          <a:prstGeom prst="rect">
            <a:avLst/>
          </a:prstGeom>
        </p:spPr>
      </p:pic>
      <p:sp>
        <p:nvSpPr>
          <p:cNvPr id="52" name="Textfeld 74">
            <a:extLst>
              <a:ext uri="{FF2B5EF4-FFF2-40B4-BE49-F238E27FC236}">
                <a16:creationId xmlns:a16="http://schemas.microsoft.com/office/drawing/2014/main" id="{9CCE2EEB-3F4A-C75A-EBD2-B7C063DA351C}"/>
              </a:ext>
            </a:extLst>
          </p:cNvPr>
          <p:cNvSpPr txBox="1"/>
          <p:nvPr/>
        </p:nvSpPr>
        <p:spPr>
          <a:xfrm>
            <a:off x="-1581042" y="1324846"/>
            <a:ext cx="1814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Target class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77F2A1-469A-B288-C8AC-547506D790EC}"/>
              </a:ext>
            </a:extLst>
          </p:cNvPr>
          <p:cNvSpPr/>
          <p:nvPr/>
        </p:nvSpPr>
        <p:spPr>
          <a:xfrm>
            <a:off x="941671" y="2188411"/>
            <a:ext cx="115879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Evasion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CBA8BA-93DF-AF85-54DF-58080019FC24}"/>
              </a:ext>
            </a:extLst>
          </p:cNvPr>
          <p:cNvSpPr/>
          <p:nvPr/>
        </p:nvSpPr>
        <p:spPr>
          <a:xfrm>
            <a:off x="2165304" y="2189702"/>
            <a:ext cx="1306769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White-box attack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ED1255-C6AB-6BD8-C07F-9C4B94E412B8}"/>
              </a:ext>
            </a:extLst>
          </p:cNvPr>
          <p:cNvSpPr/>
          <p:nvPr/>
        </p:nvSpPr>
        <p:spPr>
          <a:xfrm>
            <a:off x="3533145" y="2188410"/>
            <a:ext cx="1944000" cy="252000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solidFill>
              <a:srgbClr val="2F528F">
                <a:alpha val="368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Targeted mis-classification</a:t>
            </a:r>
            <a:endParaRPr lang="en-DE" sz="120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Textfeld 74">
            <a:extLst>
              <a:ext uri="{FF2B5EF4-FFF2-40B4-BE49-F238E27FC236}">
                <a16:creationId xmlns:a16="http://schemas.microsoft.com/office/drawing/2014/main" id="{A369400C-1141-1DD1-57BC-730AAD9BFF46}"/>
              </a:ext>
            </a:extLst>
          </p:cNvPr>
          <p:cNvSpPr txBox="1"/>
          <p:nvPr/>
        </p:nvSpPr>
        <p:spPr>
          <a:xfrm>
            <a:off x="-1702187" y="699699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Adversarial sample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26CDE5A-A8F4-DF7E-A90A-146351AF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9" r="81344" b="23957"/>
          <a:stretch/>
        </p:blipFill>
        <p:spPr>
          <a:xfrm>
            <a:off x="-2163958" y="734773"/>
            <a:ext cx="563167" cy="27078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686B84-E96B-F03D-FB7F-C3C56937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7015" y="1032489"/>
            <a:ext cx="221132" cy="287141"/>
          </a:xfrm>
          <a:prstGeom prst="rect">
            <a:avLst/>
          </a:prstGeom>
        </p:spPr>
      </p:pic>
      <p:sp>
        <p:nvSpPr>
          <p:cNvPr id="76" name="Textfeld 74">
            <a:extLst>
              <a:ext uri="{FF2B5EF4-FFF2-40B4-BE49-F238E27FC236}">
                <a16:creationId xmlns:a16="http://schemas.microsoft.com/office/drawing/2014/main" id="{0ECC31B5-8B3D-DC25-3725-E851616DBD15}"/>
              </a:ext>
            </a:extLst>
          </p:cNvPr>
          <p:cNvSpPr txBox="1"/>
          <p:nvPr/>
        </p:nvSpPr>
        <p:spPr>
          <a:xfrm>
            <a:off x="-1996372" y="1023253"/>
            <a:ext cx="3450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</a:rPr>
              <a:t>: Tunable parameter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3BD2BEBC-E5A2-FA81-67A2-4AC17873D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01" y="3756275"/>
            <a:ext cx="4223566" cy="813093"/>
          </a:xfrm>
          <a:prstGeom prst="rect">
            <a:avLst/>
          </a:prstGeom>
        </p:spPr>
      </p:pic>
      <p:grpSp>
        <p:nvGrpSpPr>
          <p:cNvPr id="20" name="Gruppieren 1">
            <a:extLst>
              <a:ext uri="{FF2B5EF4-FFF2-40B4-BE49-F238E27FC236}">
                <a16:creationId xmlns:a16="http://schemas.microsoft.com/office/drawing/2014/main" id="{957C9E25-AE3E-C053-BF70-C5ABF650E1E9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21" name="Pfeil: Chevron 4">
              <a:extLst>
                <a:ext uri="{FF2B5EF4-FFF2-40B4-BE49-F238E27FC236}">
                  <a16:creationId xmlns:a16="http://schemas.microsoft.com/office/drawing/2014/main" id="{04278E19-E010-E58A-A3F4-3BCD7C503C24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Pfeil: Chevron 11">
              <a:extLst>
                <a:ext uri="{FF2B5EF4-FFF2-40B4-BE49-F238E27FC236}">
                  <a16:creationId xmlns:a16="http://schemas.microsoft.com/office/drawing/2014/main" id="{45790850-372E-14E0-2BD3-BF2D2FA2A647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24" name="Pfeil: Chevron 12">
              <a:extLst>
                <a:ext uri="{FF2B5EF4-FFF2-40B4-BE49-F238E27FC236}">
                  <a16:creationId xmlns:a16="http://schemas.microsoft.com/office/drawing/2014/main" id="{07B1E219-2C1C-C902-18FE-AA357042C1EC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29" name="Pfeil: Chevron 13">
              <a:extLst>
                <a:ext uri="{FF2B5EF4-FFF2-40B4-BE49-F238E27FC236}">
                  <a16:creationId xmlns:a16="http://schemas.microsoft.com/office/drawing/2014/main" id="{4C278149-829E-EB6C-34B5-6A63A71E08C9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81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EFB0CEC-C01E-7B08-057E-3ACC38EA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26" y="1981681"/>
            <a:ext cx="2906868" cy="19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896">
            <a:extLst>
              <a:ext uri="{FF2B5EF4-FFF2-40B4-BE49-F238E27FC236}">
                <a16:creationId xmlns:a16="http://schemas.microsoft.com/office/drawing/2014/main" id="{70B977B3-D4D5-34C4-7381-42889005B9A8}"/>
              </a:ext>
            </a:extLst>
          </p:cNvPr>
          <p:cNvSpPr>
            <a:spLocks noChangeAspect="1"/>
          </p:cNvSpPr>
          <p:nvPr/>
        </p:nvSpPr>
        <p:spPr bwMode="auto">
          <a:xfrm>
            <a:off x="3922598" y="2802168"/>
            <a:ext cx="355068" cy="360000"/>
          </a:xfrm>
          <a:custGeom>
            <a:avLst/>
            <a:gdLst>
              <a:gd name="T0" fmla="*/ 460 w 460"/>
              <a:gd name="T1" fmla="*/ 261 h 460"/>
              <a:gd name="T2" fmla="*/ 429 w 460"/>
              <a:gd name="T3" fmla="*/ 293 h 460"/>
              <a:gd name="T4" fmla="*/ 293 w 460"/>
              <a:gd name="T5" fmla="*/ 293 h 460"/>
              <a:gd name="T6" fmla="*/ 293 w 460"/>
              <a:gd name="T7" fmla="*/ 429 h 460"/>
              <a:gd name="T8" fmla="*/ 261 w 460"/>
              <a:gd name="T9" fmla="*/ 460 h 460"/>
              <a:gd name="T10" fmla="*/ 199 w 460"/>
              <a:gd name="T11" fmla="*/ 460 h 460"/>
              <a:gd name="T12" fmla="*/ 167 w 460"/>
              <a:gd name="T13" fmla="*/ 429 h 460"/>
              <a:gd name="T14" fmla="*/ 167 w 460"/>
              <a:gd name="T15" fmla="*/ 293 h 460"/>
              <a:gd name="T16" fmla="*/ 31 w 460"/>
              <a:gd name="T17" fmla="*/ 293 h 460"/>
              <a:gd name="T18" fmla="*/ 0 w 460"/>
              <a:gd name="T19" fmla="*/ 261 h 460"/>
              <a:gd name="T20" fmla="*/ 0 w 460"/>
              <a:gd name="T21" fmla="*/ 199 h 460"/>
              <a:gd name="T22" fmla="*/ 31 w 460"/>
              <a:gd name="T23" fmla="*/ 167 h 460"/>
              <a:gd name="T24" fmla="*/ 167 w 460"/>
              <a:gd name="T25" fmla="*/ 167 h 460"/>
              <a:gd name="T26" fmla="*/ 167 w 460"/>
              <a:gd name="T27" fmla="*/ 31 h 460"/>
              <a:gd name="T28" fmla="*/ 199 w 460"/>
              <a:gd name="T29" fmla="*/ 0 h 460"/>
              <a:gd name="T30" fmla="*/ 261 w 460"/>
              <a:gd name="T31" fmla="*/ 0 h 460"/>
              <a:gd name="T32" fmla="*/ 293 w 460"/>
              <a:gd name="T33" fmla="*/ 31 h 460"/>
              <a:gd name="T34" fmla="*/ 293 w 460"/>
              <a:gd name="T35" fmla="*/ 167 h 460"/>
              <a:gd name="T36" fmla="*/ 429 w 460"/>
              <a:gd name="T37" fmla="*/ 167 h 460"/>
              <a:gd name="T38" fmla="*/ 460 w 460"/>
              <a:gd name="T39" fmla="*/ 199 h 460"/>
              <a:gd name="T40" fmla="*/ 460 w 460"/>
              <a:gd name="T41" fmla="*/ 261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0" h="460">
                <a:moveTo>
                  <a:pt x="460" y="261"/>
                </a:moveTo>
                <a:cubicBezTo>
                  <a:pt x="460" y="279"/>
                  <a:pt x="446" y="293"/>
                  <a:pt x="429" y="293"/>
                </a:cubicBezTo>
                <a:cubicBezTo>
                  <a:pt x="293" y="293"/>
                  <a:pt x="293" y="293"/>
                  <a:pt x="293" y="293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293" y="446"/>
                  <a:pt x="279" y="460"/>
                  <a:pt x="261" y="460"/>
                </a:cubicBezTo>
                <a:cubicBezTo>
                  <a:pt x="199" y="460"/>
                  <a:pt x="199" y="460"/>
                  <a:pt x="199" y="460"/>
                </a:cubicBezTo>
                <a:cubicBezTo>
                  <a:pt x="181" y="460"/>
                  <a:pt x="167" y="446"/>
                  <a:pt x="167" y="429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31" y="293"/>
                  <a:pt x="31" y="293"/>
                  <a:pt x="31" y="293"/>
                </a:cubicBezTo>
                <a:cubicBezTo>
                  <a:pt x="14" y="293"/>
                  <a:pt x="0" y="279"/>
                  <a:pt x="0" y="261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181"/>
                  <a:pt x="14" y="167"/>
                  <a:pt x="31" y="167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67" y="14"/>
                  <a:pt x="181" y="0"/>
                  <a:pt x="199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279" y="0"/>
                  <a:pt x="293" y="14"/>
                  <a:pt x="293" y="31"/>
                </a:cubicBezTo>
                <a:cubicBezTo>
                  <a:pt x="293" y="167"/>
                  <a:pt x="293" y="167"/>
                  <a:pt x="293" y="167"/>
                </a:cubicBezTo>
                <a:cubicBezTo>
                  <a:pt x="429" y="167"/>
                  <a:pt x="429" y="167"/>
                  <a:pt x="429" y="167"/>
                </a:cubicBezTo>
                <a:cubicBezTo>
                  <a:pt x="446" y="167"/>
                  <a:pt x="460" y="181"/>
                  <a:pt x="460" y="199"/>
                </a:cubicBezTo>
                <a:lnTo>
                  <a:pt x="460" y="2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6D6F212-E746-BA0C-889D-D09207E4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09" y="1981681"/>
            <a:ext cx="2583882" cy="19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450D67-C9C5-5374-F866-CD60B2B0B81D}"/>
              </a:ext>
            </a:extLst>
          </p:cNvPr>
          <p:cNvSpPr txBox="1"/>
          <p:nvPr/>
        </p:nvSpPr>
        <p:spPr>
          <a:xfrm>
            <a:off x="4456484" y="2797502"/>
            <a:ext cx="3715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mbria Math"/>
                <a:ea typeface="Cambria Math"/>
              </a:rPr>
              <a:t>0.007 x</a:t>
            </a:r>
            <a:endParaRPr lang="en-US" b="1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59A6BCC9-73F7-76EE-5A2B-25A94362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333" y="1981681"/>
            <a:ext cx="2906868" cy="193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quals 10">
            <a:extLst>
              <a:ext uri="{FF2B5EF4-FFF2-40B4-BE49-F238E27FC236}">
                <a16:creationId xmlns:a16="http://schemas.microsoft.com/office/drawing/2014/main" id="{98F787FA-2791-1477-5903-12E0FE14936E}"/>
              </a:ext>
            </a:extLst>
          </p:cNvPr>
          <p:cNvSpPr/>
          <p:nvPr/>
        </p:nvSpPr>
        <p:spPr>
          <a:xfrm>
            <a:off x="8228063" y="2810718"/>
            <a:ext cx="475513" cy="3429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12" name="Gerade Verbindung mit Pfeil 33">
            <a:extLst>
              <a:ext uri="{FF2B5EF4-FFF2-40B4-BE49-F238E27FC236}">
                <a16:creationId xmlns:a16="http://schemas.microsoft.com/office/drawing/2014/main" id="{B0A7D2E2-833E-23E3-0AE7-D694097F47F3}"/>
              </a:ext>
            </a:extLst>
          </p:cNvPr>
          <p:cNvCxnSpPr>
            <a:cxnSpLocks/>
          </p:cNvCxnSpPr>
          <p:nvPr/>
        </p:nvCxnSpPr>
        <p:spPr>
          <a:xfrm rot="5400000">
            <a:off x="2085503" y="5065105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33">
            <a:extLst>
              <a:ext uri="{FF2B5EF4-FFF2-40B4-BE49-F238E27FC236}">
                <a16:creationId xmlns:a16="http://schemas.microsoft.com/office/drawing/2014/main" id="{C91DC028-B8EC-BA70-293F-7E097382968A}"/>
              </a:ext>
            </a:extLst>
          </p:cNvPr>
          <p:cNvCxnSpPr>
            <a:cxnSpLocks/>
          </p:cNvCxnSpPr>
          <p:nvPr/>
        </p:nvCxnSpPr>
        <p:spPr>
          <a:xfrm rot="5400000">
            <a:off x="10240167" y="5055255"/>
            <a:ext cx="293914" cy="0"/>
          </a:xfrm>
          <a:prstGeom prst="straightConnector1">
            <a:avLst/>
          </a:prstGeom>
          <a:ln w="38100">
            <a:solidFill>
              <a:srgbClr val="BA00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BF14023-7287-DB12-43A2-9E5A690E3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9" y="5601854"/>
            <a:ext cx="3097407" cy="371871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05C39968-A376-868A-AFAE-A0445DBA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03576" y="5493803"/>
            <a:ext cx="3367096" cy="6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46">
            <a:extLst>
              <a:ext uri="{FF2B5EF4-FFF2-40B4-BE49-F238E27FC236}">
                <a16:creationId xmlns:a16="http://schemas.microsoft.com/office/drawing/2014/main" id="{0309DD9A-B76C-F930-F085-77ACE18B3BE8}"/>
              </a:ext>
            </a:extLst>
          </p:cNvPr>
          <p:cNvSpPr txBox="1"/>
          <p:nvPr/>
        </p:nvSpPr>
        <p:spPr>
          <a:xfrm>
            <a:off x="10461007" y="4855200"/>
            <a:ext cx="96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mbria" panose="02040503050406030204" pitchFamily="18" charset="0"/>
                <a:ea typeface="Cambria" panose="02040503050406030204" pitchFamily="18" charset="0"/>
              </a:rPr>
              <a:t>Classification model</a:t>
            </a:r>
            <a:endParaRPr lang="en-US" sz="1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feld 46">
            <a:extLst>
              <a:ext uri="{FF2B5EF4-FFF2-40B4-BE49-F238E27FC236}">
                <a16:creationId xmlns:a16="http://schemas.microsoft.com/office/drawing/2014/main" id="{7A5C98FF-7E29-6585-081B-061721E72D68}"/>
              </a:ext>
            </a:extLst>
          </p:cNvPr>
          <p:cNvSpPr txBox="1"/>
          <p:nvPr/>
        </p:nvSpPr>
        <p:spPr>
          <a:xfrm>
            <a:off x="2306343" y="4855200"/>
            <a:ext cx="968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Cambria" panose="02040503050406030204" pitchFamily="18" charset="0"/>
                <a:ea typeface="Cambria" panose="02040503050406030204" pitchFamily="18" charset="0"/>
              </a:rPr>
              <a:t>Classification model</a:t>
            </a:r>
            <a:endParaRPr lang="en-US" sz="1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110EDF-2178-D3BE-7216-EF76231AB2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51"/>
          <a:stretch/>
        </p:blipFill>
        <p:spPr>
          <a:xfrm>
            <a:off x="2045312" y="4102382"/>
            <a:ext cx="374295" cy="734541"/>
          </a:xfrm>
          <a:prstGeom prst="rect">
            <a:avLst/>
          </a:prstGeom>
        </p:spPr>
      </p:pic>
      <p:sp>
        <p:nvSpPr>
          <p:cNvPr id="20" name="Freeform 896">
            <a:extLst>
              <a:ext uri="{FF2B5EF4-FFF2-40B4-BE49-F238E27FC236}">
                <a16:creationId xmlns:a16="http://schemas.microsoft.com/office/drawing/2014/main" id="{1D25C53A-DC88-D037-8B45-7725F8873DF2}"/>
              </a:ext>
            </a:extLst>
          </p:cNvPr>
          <p:cNvSpPr>
            <a:spLocks noChangeAspect="1"/>
          </p:cNvSpPr>
          <p:nvPr/>
        </p:nvSpPr>
        <p:spPr bwMode="auto">
          <a:xfrm>
            <a:off x="3993612" y="4323552"/>
            <a:ext cx="213040" cy="216000"/>
          </a:xfrm>
          <a:custGeom>
            <a:avLst/>
            <a:gdLst>
              <a:gd name="T0" fmla="*/ 460 w 460"/>
              <a:gd name="T1" fmla="*/ 261 h 460"/>
              <a:gd name="T2" fmla="*/ 429 w 460"/>
              <a:gd name="T3" fmla="*/ 293 h 460"/>
              <a:gd name="T4" fmla="*/ 293 w 460"/>
              <a:gd name="T5" fmla="*/ 293 h 460"/>
              <a:gd name="T6" fmla="*/ 293 w 460"/>
              <a:gd name="T7" fmla="*/ 429 h 460"/>
              <a:gd name="T8" fmla="*/ 261 w 460"/>
              <a:gd name="T9" fmla="*/ 460 h 460"/>
              <a:gd name="T10" fmla="*/ 199 w 460"/>
              <a:gd name="T11" fmla="*/ 460 h 460"/>
              <a:gd name="T12" fmla="*/ 167 w 460"/>
              <a:gd name="T13" fmla="*/ 429 h 460"/>
              <a:gd name="T14" fmla="*/ 167 w 460"/>
              <a:gd name="T15" fmla="*/ 293 h 460"/>
              <a:gd name="T16" fmla="*/ 31 w 460"/>
              <a:gd name="T17" fmla="*/ 293 h 460"/>
              <a:gd name="T18" fmla="*/ 0 w 460"/>
              <a:gd name="T19" fmla="*/ 261 h 460"/>
              <a:gd name="T20" fmla="*/ 0 w 460"/>
              <a:gd name="T21" fmla="*/ 199 h 460"/>
              <a:gd name="T22" fmla="*/ 31 w 460"/>
              <a:gd name="T23" fmla="*/ 167 h 460"/>
              <a:gd name="T24" fmla="*/ 167 w 460"/>
              <a:gd name="T25" fmla="*/ 167 h 460"/>
              <a:gd name="T26" fmla="*/ 167 w 460"/>
              <a:gd name="T27" fmla="*/ 31 h 460"/>
              <a:gd name="T28" fmla="*/ 199 w 460"/>
              <a:gd name="T29" fmla="*/ 0 h 460"/>
              <a:gd name="T30" fmla="*/ 261 w 460"/>
              <a:gd name="T31" fmla="*/ 0 h 460"/>
              <a:gd name="T32" fmla="*/ 293 w 460"/>
              <a:gd name="T33" fmla="*/ 31 h 460"/>
              <a:gd name="T34" fmla="*/ 293 w 460"/>
              <a:gd name="T35" fmla="*/ 167 h 460"/>
              <a:gd name="T36" fmla="*/ 429 w 460"/>
              <a:gd name="T37" fmla="*/ 167 h 460"/>
              <a:gd name="T38" fmla="*/ 460 w 460"/>
              <a:gd name="T39" fmla="*/ 199 h 460"/>
              <a:gd name="T40" fmla="*/ 460 w 460"/>
              <a:gd name="T41" fmla="*/ 261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0" h="460">
                <a:moveTo>
                  <a:pt x="460" y="261"/>
                </a:moveTo>
                <a:cubicBezTo>
                  <a:pt x="460" y="279"/>
                  <a:pt x="446" y="293"/>
                  <a:pt x="429" y="293"/>
                </a:cubicBezTo>
                <a:cubicBezTo>
                  <a:pt x="293" y="293"/>
                  <a:pt x="293" y="293"/>
                  <a:pt x="293" y="293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293" y="446"/>
                  <a:pt x="279" y="460"/>
                  <a:pt x="261" y="460"/>
                </a:cubicBezTo>
                <a:cubicBezTo>
                  <a:pt x="199" y="460"/>
                  <a:pt x="199" y="460"/>
                  <a:pt x="199" y="460"/>
                </a:cubicBezTo>
                <a:cubicBezTo>
                  <a:pt x="181" y="460"/>
                  <a:pt x="167" y="446"/>
                  <a:pt x="167" y="429"/>
                </a:cubicBezTo>
                <a:cubicBezTo>
                  <a:pt x="167" y="293"/>
                  <a:pt x="167" y="293"/>
                  <a:pt x="167" y="293"/>
                </a:cubicBezTo>
                <a:cubicBezTo>
                  <a:pt x="31" y="293"/>
                  <a:pt x="31" y="293"/>
                  <a:pt x="31" y="293"/>
                </a:cubicBezTo>
                <a:cubicBezTo>
                  <a:pt x="14" y="293"/>
                  <a:pt x="0" y="279"/>
                  <a:pt x="0" y="261"/>
                </a:cubicBezTo>
                <a:cubicBezTo>
                  <a:pt x="0" y="199"/>
                  <a:pt x="0" y="199"/>
                  <a:pt x="0" y="199"/>
                </a:cubicBezTo>
                <a:cubicBezTo>
                  <a:pt x="0" y="181"/>
                  <a:pt x="14" y="167"/>
                  <a:pt x="31" y="167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67" y="31"/>
                  <a:pt x="167" y="31"/>
                  <a:pt x="167" y="31"/>
                </a:cubicBezTo>
                <a:cubicBezTo>
                  <a:pt x="167" y="14"/>
                  <a:pt x="181" y="0"/>
                  <a:pt x="199" y="0"/>
                </a:cubicBezTo>
                <a:cubicBezTo>
                  <a:pt x="261" y="0"/>
                  <a:pt x="261" y="0"/>
                  <a:pt x="261" y="0"/>
                </a:cubicBezTo>
                <a:cubicBezTo>
                  <a:pt x="279" y="0"/>
                  <a:pt x="293" y="14"/>
                  <a:pt x="293" y="31"/>
                </a:cubicBezTo>
                <a:cubicBezTo>
                  <a:pt x="293" y="167"/>
                  <a:pt x="293" y="167"/>
                  <a:pt x="293" y="167"/>
                </a:cubicBezTo>
                <a:cubicBezTo>
                  <a:pt x="429" y="167"/>
                  <a:pt x="429" y="167"/>
                  <a:pt x="429" y="167"/>
                </a:cubicBezTo>
                <a:cubicBezTo>
                  <a:pt x="446" y="167"/>
                  <a:pt x="460" y="181"/>
                  <a:pt x="460" y="199"/>
                </a:cubicBezTo>
                <a:lnTo>
                  <a:pt x="460" y="2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305CAA-0AAF-749C-15D8-BD3816E599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74"/>
          <a:stretch/>
        </p:blipFill>
        <p:spPr>
          <a:xfrm>
            <a:off x="5520690" y="4236797"/>
            <a:ext cx="2628899" cy="3895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53F70A-192D-95D5-CC08-C3E61E8EFF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896"/>
          <a:stretch/>
        </p:blipFill>
        <p:spPr>
          <a:xfrm>
            <a:off x="4418990" y="4236797"/>
            <a:ext cx="785470" cy="3895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6DA1BF-E695-D15C-79C6-C4F7F7478DE9}"/>
              </a:ext>
            </a:extLst>
          </p:cNvPr>
          <p:cNvSpPr txBox="1"/>
          <p:nvPr/>
        </p:nvSpPr>
        <p:spPr>
          <a:xfrm>
            <a:off x="4456484" y="4236797"/>
            <a:ext cx="37159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mbria Math"/>
                <a:ea typeface="Cambria Math"/>
              </a:rPr>
              <a:t>             x</a:t>
            </a:r>
            <a:endParaRPr lang="en-US" b="1"/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6C361490-898A-6BAE-724B-5840701595D2}"/>
              </a:ext>
            </a:extLst>
          </p:cNvPr>
          <p:cNvSpPr/>
          <p:nvPr/>
        </p:nvSpPr>
        <p:spPr>
          <a:xfrm>
            <a:off x="8285819" y="4320264"/>
            <a:ext cx="360000" cy="25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713CACD-572F-1949-80B9-306733C6B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965" y="4165318"/>
            <a:ext cx="711278" cy="512290"/>
          </a:xfrm>
          <a:prstGeom prst="rect">
            <a:avLst/>
          </a:prstGeom>
        </p:spPr>
      </p:pic>
      <p:sp>
        <p:nvSpPr>
          <p:cNvPr id="28" name="Textfeld 46">
            <a:extLst>
              <a:ext uri="{FF2B5EF4-FFF2-40B4-BE49-F238E27FC236}">
                <a16:creationId xmlns:a16="http://schemas.microsoft.com/office/drawing/2014/main" id="{29E2CFB8-D756-CECB-DDB6-84063DA865E1}"/>
              </a:ext>
            </a:extLst>
          </p:cNvPr>
          <p:cNvSpPr txBox="1"/>
          <p:nvPr/>
        </p:nvSpPr>
        <p:spPr>
          <a:xfrm>
            <a:off x="5335639" y="3889807"/>
            <a:ext cx="243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ambria" panose="02040503050406030204" pitchFamily="18" charset="0"/>
                <a:ea typeface="Cambria" panose="02040503050406030204" pitchFamily="18" charset="0"/>
              </a:rPr>
              <a:t>(Perturbation with target class method)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33C100D-75E8-20D8-96AE-364CD518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29" y="288400"/>
            <a:ext cx="108440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Cambria"/>
                <a:ea typeface="Cambria"/>
                <a:cs typeface="Helvetica"/>
              </a:rPr>
              <a:t>Example of Target Gradient Method evading our university entrance image classification model</a:t>
            </a:r>
            <a:endParaRPr lang="en-US" sz="3600"/>
          </a:p>
        </p:txBody>
      </p:sp>
      <p:grpSp>
        <p:nvGrpSpPr>
          <p:cNvPr id="38" name="Gruppieren 1">
            <a:extLst>
              <a:ext uri="{FF2B5EF4-FFF2-40B4-BE49-F238E27FC236}">
                <a16:creationId xmlns:a16="http://schemas.microsoft.com/office/drawing/2014/main" id="{CC7BC7CA-9815-755F-1793-D4CFB2C6354F}"/>
              </a:ext>
            </a:extLst>
          </p:cNvPr>
          <p:cNvGrpSpPr/>
          <p:nvPr/>
        </p:nvGrpSpPr>
        <p:grpSpPr>
          <a:xfrm>
            <a:off x="8161745" y="104010"/>
            <a:ext cx="3253353" cy="245343"/>
            <a:chOff x="2791156" y="2956442"/>
            <a:chExt cx="6472186" cy="389860"/>
          </a:xfrm>
          <a:solidFill>
            <a:srgbClr val="C00000"/>
          </a:solidFill>
        </p:grpSpPr>
        <p:sp>
          <p:nvSpPr>
            <p:cNvPr id="39" name="Pfeil: Chevron 4">
              <a:extLst>
                <a:ext uri="{FF2B5EF4-FFF2-40B4-BE49-F238E27FC236}">
                  <a16:creationId xmlns:a16="http://schemas.microsoft.com/office/drawing/2014/main" id="{FA369152-6763-1129-10DC-708CD8D52F57}"/>
                </a:ext>
              </a:extLst>
            </p:cNvPr>
            <p:cNvSpPr/>
            <p:nvPr/>
          </p:nvSpPr>
          <p:spPr>
            <a:xfrm>
              <a:off x="2791156" y="2956442"/>
              <a:ext cx="1617964" cy="389860"/>
            </a:xfrm>
            <a:prstGeom prst="chevron">
              <a:avLst/>
            </a:prstGeom>
            <a:solidFill>
              <a:srgbClr val="C9D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Concept</a:t>
              </a:r>
              <a:endParaRPr lang="en-US" sz="7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Pfeil: Chevron 11">
              <a:extLst>
                <a:ext uri="{FF2B5EF4-FFF2-40B4-BE49-F238E27FC236}">
                  <a16:creationId xmlns:a16="http://schemas.microsoft.com/office/drawing/2014/main" id="{69440E3A-4F79-2438-57B5-B5E800BF346F}"/>
                </a:ext>
              </a:extLst>
            </p:cNvPr>
            <p:cNvSpPr/>
            <p:nvPr/>
          </p:nvSpPr>
          <p:spPr>
            <a:xfrm>
              <a:off x="4409230" y="2956442"/>
              <a:ext cx="1617964" cy="389860"/>
            </a:xfrm>
            <a:prstGeom prst="chevron">
              <a:avLst/>
            </a:prstGeom>
            <a:solidFill>
              <a:srgbClr val="6EA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Attacks</a:t>
              </a:r>
            </a:p>
          </p:txBody>
        </p:sp>
        <p:sp>
          <p:nvSpPr>
            <p:cNvPr id="41" name="Pfeil: Chevron 12">
              <a:extLst>
                <a:ext uri="{FF2B5EF4-FFF2-40B4-BE49-F238E27FC236}">
                  <a16:creationId xmlns:a16="http://schemas.microsoft.com/office/drawing/2014/main" id="{DD317535-3C4B-417E-14AF-BCBEBD27BD8F}"/>
                </a:ext>
              </a:extLst>
            </p:cNvPr>
            <p:cNvSpPr/>
            <p:nvPr/>
          </p:nvSpPr>
          <p:spPr>
            <a:xfrm>
              <a:off x="6027304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Examples</a:t>
              </a:r>
            </a:p>
          </p:txBody>
        </p:sp>
        <p:sp>
          <p:nvSpPr>
            <p:cNvPr id="42" name="Pfeil: Chevron 13">
              <a:extLst>
                <a:ext uri="{FF2B5EF4-FFF2-40B4-BE49-F238E27FC236}">
                  <a16:creationId xmlns:a16="http://schemas.microsoft.com/office/drawing/2014/main" id="{94CA639C-0806-DDDD-9F40-3AE80C72FAC1}"/>
                </a:ext>
              </a:extLst>
            </p:cNvPr>
            <p:cNvSpPr/>
            <p:nvPr/>
          </p:nvSpPr>
          <p:spPr>
            <a:xfrm>
              <a:off x="7645378" y="2956442"/>
              <a:ext cx="1617964" cy="389860"/>
            </a:xfrm>
            <a:prstGeom prst="chevron">
              <a:avLst/>
            </a:prstGeom>
            <a:solidFill>
              <a:srgbClr val="C9D6EE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0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rPr>
                <a:t>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48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3422</Words>
  <Application>Microsoft Macintosh PowerPoint</Application>
  <PresentationFormat>Breitbild</PresentationFormat>
  <Paragraphs>378</Paragraphs>
  <Slides>25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Corbel</vt:lpstr>
      <vt:lpstr>1_Office Theme</vt:lpstr>
      <vt:lpstr>2_Office Theme</vt:lpstr>
      <vt:lpstr>Adversarial Machine Learning</vt:lpstr>
      <vt:lpstr>Do you really want to risk that?</vt:lpstr>
      <vt:lpstr>PowerPoint-Präsentation</vt:lpstr>
      <vt:lpstr>About Adversarial Machine Learning</vt:lpstr>
      <vt:lpstr>Introducing a new malicious actor to the normal machine learning process (1)</vt:lpstr>
      <vt:lpstr>Introducing a new malicious actor to the normal machine learning process (2)</vt:lpstr>
      <vt:lpstr>The security of machine learning models is evaluated considering the goals and capabilities of the adversary</vt:lpstr>
      <vt:lpstr>The security of machine learning models is evaluated considering the goals and capabilities of the adversary</vt:lpstr>
      <vt:lpstr>Example of Target Gradient Method evading our university entrance image classification model</vt:lpstr>
      <vt:lpstr>The security of machine learning models is evaluated considering the goals and capabilities of the adversary</vt:lpstr>
      <vt:lpstr>The security of machine learning models is evaluated considering the goals and capabilities of the adversary</vt:lpstr>
      <vt:lpstr>Adversarial Attacks in the Wild</vt:lpstr>
      <vt:lpstr>PowerPoint-Präsentation</vt:lpstr>
      <vt:lpstr>PowerPoint-Präsentation</vt:lpstr>
      <vt:lpstr>PowerPoint-Präsentation</vt:lpstr>
      <vt:lpstr>PowerPoint-Präsentation</vt:lpstr>
      <vt:lpstr>Current policy approaches fail to counteract the rising risk of Adversarial Machine Learning</vt:lpstr>
      <vt:lpstr>Current policy approaches fail to counteract the rising risk of Adversarial Machine Learning</vt:lpstr>
      <vt:lpstr>Current policy approaches fail to counteract the rising risk of Adversarial Machine Learning</vt:lpstr>
      <vt:lpstr>Prevent. Lose. Improve.</vt:lpstr>
      <vt:lpstr>Become an adversary yourself – implementing two exemplary attacks with mitigation strategies</vt:lpstr>
      <vt:lpstr>Further Learning Resources</vt:lpstr>
      <vt:lpstr>Further Learning Resources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Tidymodels</dc:title>
  <dc:creator>Benedikt Ströbl</dc:creator>
  <cp:lastModifiedBy>Victor Möslein</cp:lastModifiedBy>
  <cp:revision>2</cp:revision>
  <dcterms:created xsi:type="dcterms:W3CDTF">2021-10-27T10:29:36Z</dcterms:created>
  <dcterms:modified xsi:type="dcterms:W3CDTF">2022-12-06T11:18:28Z</dcterms:modified>
</cp:coreProperties>
</file>